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 id="2147483687" r:id="rId4"/>
  </p:sldMasterIdLst>
  <p:notesMasterIdLst>
    <p:notesMasterId r:id="rId51"/>
  </p:notesMasterIdLst>
  <p:sldIdLst>
    <p:sldId id="256" r:id="rId5"/>
    <p:sldId id="257" r:id="rId6"/>
    <p:sldId id="258" r:id="rId7"/>
    <p:sldId id="259" r:id="rId8"/>
    <p:sldId id="260" r:id="rId9"/>
    <p:sldId id="301" r:id="rId10"/>
    <p:sldId id="262" r:id="rId11"/>
    <p:sldId id="263" r:id="rId12"/>
    <p:sldId id="264" r:id="rId13"/>
    <p:sldId id="265" r:id="rId14"/>
    <p:sldId id="267" r:id="rId15"/>
    <p:sldId id="268" r:id="rId16"/>
    <p:sldId id="269" r:id="rId17"/>
    <p:sldId id="302" r:id="rId18"/>
    <p:sldId id="270" r:id="rId19"/>
    <p:sldId id="271" r:id="rId20"/>
    <p:sldId id="273" r:id="rId21"/>
    <p:sldId id="274" r:id="rId22"/>
    <p:sldId id="303" r:id="rId23"/>
    <p:sldId id="289" r:id="rId24"/>
    <p:sldId id="290" r:id="rId25"/>
    <p:sldId id="291" r:id="rId26"/>
    <p:sldId id="292" r:id="rId27"/>
    <p:sldId id="293" r:id="rId28"/>
    <p:sldId id="294" r:id="rId29"/>
    <p:sldId id="295" r:id="rId30"/>
    <p:sldId id="296" r:id="rId31"/>
    <p:sldId id="297" r:id="rId32"/>
    <p:sldId id="298" r:id="rId33"/>
    <p:sldId id="299" r:id="rId34"/>
    <p:sldId id="305" r:id="rId35"/>
    <p:sldId id="306" r:id="rId36"/>
    <p:sldId id="307" r:id="rId37"/>
    <p:sldId id="308" r:id="rId38"/>
    <p:sldId id="309" r:id="rId39"/>
    <p:sldId id="310" r:id="rId40"/>
    <p:sldId id="311" r:id="rId41"/>
    <p:sldId id="312" r:id="rId42"/>
    <p:sldId id="313" r:id="rId43"/>
    <p:sldId id="314" r:id="rId44"/>
    <p:sldId id="315" r:id="rId45"/>
    <p:sldId id="316" r:id="rId46"/>
    <p:sldId id="317" r:id="rId47"/>
    <p:sldId id="318" r:id="rId48"/>
    <p:sldId id="300" r:id="rId49"/>
    <p:sldId id="304" r:id="rId50"/>
  </p:sldIdLst>
  <p:sldSz cx="9144000" cy="5143500" type="screen16x9"/>
  <p:notesSz cx="6858000" cy="9144000"/>
  <p:embeddedFontLst>
    <p:embeddedFont>
      <p:font typeface="Roboto" panose="020B0604020202020204" charset="0"/>
      <p:regular r:id="rId52"/>
      <p:bold r:id="rId53"/>
      <p:italic r:id="rId54"/>
      <p:boldItalic r:id="rId55"/>
    </p:embeddedFont>
    <p:embeddedFont>
      <p:font typeface="Lucida Sans" panose="020B0602030504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0" roundtripDataSignature="AMtx7mi1Qjvj4DMHFxg3EXktS+zY+ErS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6.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1.fntdata"/><Relationship Id="rId60"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3" name="Google Shape;40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7" name="Google Shape;41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2" name="Google Shape;45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4" name="Google Shape;57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80" name="Google Shape;580;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7" name="Google Shape;58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3" name="Google Shape;593;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1" name="Google Shape;60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8" name="Google Shape;60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3" name="Google Shape;61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9" name="Google Shape;61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837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7036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4" name="Google Shape;47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1054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1" name="Google Shape;48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2044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6479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4873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3632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056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6" name="Google Shape;51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1929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3045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35217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7" name="Google Shape;53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246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4" name="Google Shape;54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1490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964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4" name="Google Shape;624;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7" name="Google Shape;3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8"/>
        <p:cNvGrpSpPr/>
        <p:nvPr/>
      </p:nvGrpSpPr>
      <p:grpSpPr>
        <a:xfrm>
          <a:off x="0" y="0"/>
          <a:ext cx="0" cy="0"/>
          <a:chOff x="0" y="0"/>
          <a:chExt cx="0" cy="0"/>
        </a:xfrm>
      </p:grpSpPr>
      <p:sp>
        <p:nvSpPr>
          <p:cNvPr id="19" name="Google Shape;19;p49"/>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9"/>
          <p:cNvSpPr txBox="1">
            <a:spLocks noGrp="1"/>
          </p:cNvSpPr>
          <p:nvPr>
            <p:ph type="subTitle" idx="1"/>
          </p:nvPr>
        </p:nvSpPr>
        <p:spPr>
          <a:xfrm>
            <a:off x="311760" y="1152360"/>
            <a:ext cx="8520120" cy="34160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9"/>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9"/>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49"/>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75"/>
        <p:cNvGrpSpPr/>
        <p:nvPr/>
      </p:nvGrpSpPr>
      <p:grpSpPr>
        <a:xfrm>
          <a:off x="0" y="0"/>
          <a:ext cx="0" cy="0"/>
          <a:chOff x="0" y="0"/>
          <a:chExt cx="0" cy="0"/>
        </a:xfrm>
      </p:grpSpPr>
      <p:sp>
        <p:nvSpPr>
          <p:cNvPr id="76" name="Google Shape;76;p64"/>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64"/>
          <p:cNvSpPr txBox="1">
            <a:spLocks noGrp="1"/>
          </p:cNvSpPr>
          <p:nvPr>
            <p:ph type="body" idx="1"/>
          </p:nvPr>
        </p:nvSpPr>
        <p:spPr>
          <a:xfrm>
            <a:off x="311760" y="115236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8" name="Google Shape;78;p64"/>
          <p:cNvSpPr txBox="1">
            <a:spLocks noGrp="1"/>
          </p:cNvSpPr>
          <p:nvPr>
            <p:ph type="body" idx="2"/>
          </p:nvPr>
        </p:nvSpPr>
        <p:spPr>
          <a:xfrm>
            <a:off x="311760" y="293688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9" name="Google Shape;79;p64"/>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4"/>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64"/>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82"/>
        <p:cNvGrpSpPr/>
        <p:nvPr/>
      </p:nvGrpSpPr>
      <p:grpSpPr>
        <a:xfrm>
          <a:off x="0" y="0"/>
          <a:ext cx="0" cy="0"/>
          <a:chOff x="0" y="0"/>
          <a:chExt cx="0" cy="0"/>
        </a:xfrm>
      </p:grpSpPr>
      <p:sp>
        <p:nvSpPr>
          <p:cNvPr id="83" name="Google Shape;83;p65"/>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65"/>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5" name="Google Shape;85;p65"/>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6" name="Google Shape;86;p65"/>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7" name="Google Shape;87;p65"/>
          <p:cNvSpPr txBox="1">
            <a:spLocks noGrp="1"/>
          </p:cNvSpPr>
          <p:nvPr>
            <p:ph type="body" idx="4"/>
          </p:nvPr>
        </p:nvSpPr>
        <p:spPr>
          <a:xfrm>
            <a:off x="467784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8" name="Google Shape;88;p65"/>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65"/>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65"/>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1"/>
        <p:cNvGrpSpPr/>
        <p:nvPr/>
      </p:nvGrpSpPr>
      <p:grpSpPr>
        <a:xfrm>
          <a:off x="0" y="0"/>
          <a:ext cx="0" cy="0"/>
          <a:chOff x="0" y="0"/>
          <a:chExt cx="0" cy="0"/>
        </a:xfrm>
      </p:grpSpPr>
      <p:sp>
        <p:nvSpPr>
          <p:cNvPr id="92" name="Google Shape;92;p66"/>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66"/>
          <p:cNvSpPr txBox="1">
            <a:spLocks noGrp="1"/>
          </p:cNvSpPr>
          <p:nvPr>
            <p:ph type="body" idx="1"/>
          </p:nvPr>
        </p:nvSpPr>
        <p:spPr>
          <a:xfrm>
            <a:off x="31176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4" name="Google Shape;94;p66"/>
          <p:cNvSpPr txBox="1">
            <a:spLocks noGrp="1"/>
          </p:cNvSpPr>
          <p:nvPr>
            <p:ph type="body" idx="2"/>
          </p:nvPr>
        </p:nvSpPr>
        <p:spPr>
          <a:xfrm>
            <a:off x="319248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5" name="Google Shape;95;p66"/>
          <p:cNvSpPr txBox="1">
            <a:spLocks noGrp="1"/>
          </p:cNvSpPr>
          <p:nvPr>
            <p:ph type="body" idx="3"/>
          </p:nvPr>
        </p:nvSpPr>
        <p:spPr>
          <a:xfrm>
            <a:off x="607320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6" name="Google Shape;96;p66"/>
          <p:cNvSpPr txBox="1">
            <a:spLocks noGrp="1"/>
          </p:cNvSpPr>
          <p:nvPr>
            <p:ph type="body" idx="4"/>
          </p:nvPr>
        </p:nvSpPr>
        <p:spPr>
          <a:xfrm>
            <a:off x="31176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7" name="Google Shape;97;p66"/>
          <p:cNvSpPr txBox="1">
            <a:spLocks noGrp="1"/>
          </p:cNvSpPr>
          <p:nvPr>
            <p:ph type="body" idx="5"/>
          </p:nvPr>
        </p:nvSpPr>
        <p:spPr>
          <a:xfrm>
            <a:off x="319248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8" name="Google Shape;98;p66"/>
          <p:cNvSpPr txBox="1">
            <a:spLocks noGrp="1"/>
          </p:cNvSpPr>
          <p:nvPr>
            <p:ph type="body" idx="6"/>
          </p:nvPr>
        </p:nvSpPr>
        <p:spPr>
          <a:xfrm>
            <a:off x="607320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9" name="Google Shape;99;p66"/>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66"/>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1" name="Google Shape;101;p66"/>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2"/>
        <p:cNvGrpSpPr/>
        <p:nvPr/>
      </p:nvGrpSpPr>
      <p:grpSpPr>
        <a:xfrm>
          <a:off x="0" y="0"/>
          <a:ext cx="0" cy="0"/>
          <a:chOff x="0" y="0"/>
          <a:chExt cx="0" cy="0"/>
        </a:xfrm>
      </p:grpSpPr>
      <p:sp>
        <p:nvSpPr>
          <p:cNvPr id="113" name="Google Shape;113;p51"/>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51"/>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5" name="Google Shape;115;p51"/>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6"/>
        <p:cNvGrpSpPr/>
        <p:nvPr/>
      </p:nvGrpSpPr>
      <p:grpSpPr>
        <a:xfrm>
          <a:off x="0" y="0"/>
          <a:ext cx="0" cy="0"/>
          <a:chOff x="0" y="0"/>
          <a:chExt cx="0" cy="0"/>
        </a:xfrm>
      </p:grpSpPr>
      <p:sp>
        <p:nvSpPr>
          <p:cNvPr id="117" name="Google Shape;117;p67"/>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67"/>
          <p:cNvSpPr txBox="1">
            <a:spLocks noGrp="1"/>
          </p:cNvSpPr>
          <p:nvPr>
            <p:ph type="subTitle" idx="1"/>
          </p:nvPr>
        </p:nvSpPr>
        <p:spPr>
          <a:xfrm>
            <a:off x="311760" y="1152360"/>
            <a:ext cx="8520120" cy="34160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67"/>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67"/>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1" name="Google Shape;121;p67"/>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2"/>
        <p:cNvGrpSpPr/>
        <p:nvPr/>
      </p:nvGrpSpPr>
      <p:grpSpPr>
        <a:xfrm>
          <a:off x="0" y="0"/>
          <a:ext cx="0" cy="0"/>
          <a:chOff x="0" y="0"/>
          <a:chExt cx="0" cy="0"/>
        </a:xfrm>
      </p:grpSpPr>
      <p:sp>
        <p:nvSpPr>
          <p:cNvPr id="123" name="Google Shape;123;p68"/>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68"/>
          <p:cNvSpPr txBox="1">
            <a:spLocks noGrp="1"/>
          </p:cNvSpPr>
          <p:nvPr>
            <p:ph type="body" idx="1"/>
          </p:nvPr>
        </p:nvSpPr>
        <p:spPr>
          <a:xfrm>
            <a:off x="311760" y="1152360"/>
            <a:ext cx="852012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5" name="Google Shape;125;p68"/>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68"/>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7" name="Google Shape;127;p68"/>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8"/>
        <p:cNvGrpSpPr/>
        <p:nvPr/>
      </p:nvGrpSpPr>
      <p:grpSpPr>
        <a:xfrm>
          <a:off x="0" y="0"/>
          <a:ext cx="0" cy="0"/>
          <a:chOff x="0" y="0"/>
          <a:chExt cx="0" cy="0"/>
        </a:xfrm>
      </p:grpSpPr>
      <p:sp>
        <p:nvSpPr>
          <p:cNvPr id="129" name="Google Shape;129;p69"/>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69"/>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1" name="Google Shape;131;p69"/>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2" name="Google Shape;132;p69"/>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69"/>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69"/>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70"/>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70"/>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70"/>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70"/>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40"/>
        <p:cNvGrpSpPr/>
        <p:nvPr/>
      </p:nvGrpSpPr>
      <p:grpSpPr>
        <a:xfrm>
          <a:off x="0" y="0"/>
          <a:ext cx="0" cy="0"/>
          <a:chOff x="0" y="0"/>
          <a:chExt cx="0" cy="0"/>
        </a:xfrm>
      </p:grpSpPr>
      <p:sp>
        <p:nvSpPr>
          <p:cNvPr id="141" name="Google Shape;141;p71"/>
          <p:cNvSpPr txBox="1">
            <a:spLocks noGrp="1"/>
          </p:cNvSpPr>
          <p:nvPr>
            <p:ph type="subTitle" idx="1"/>
          </p:nvPr>
        </p:nvSpPr>
        <p:spPr>
          <a:xfrm>
            <a:off x="311760" y="444960"/>
            <a:ext cx="8520120" cy="2654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71"/>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71"/>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71"/>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45"/>
        <p:cNvGrpSpPr/>
        <p:nvPr/>
      </p:nvGrpSpPr>
      <p:grpSpPr>
        <a:xfrm>
          <a:off x="0" y="0"/>
          <a:ext cx="0" cy="0"/>
          <a:chOff x="0" y="0"/>
          <a:chExt cx="0" cy="0"/>
        </a:xfrm>
      </p:grpSpPr>
      <p:sp>
        <p:nvSpPr>
          <p:cNvPr id="146" name="Google Shape;146;p72"/>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72"/>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8" name="Google Shape;148;p72"/>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9" name="Google Shape;149;p72"/>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0" name="Google Shape;150;p72"/>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72"/>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52" name="Google Shape;152;p72"/>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4"/>
        <p:cNvGrpSpPr/>
        <p:nvPr/>
      </p:nvGrpSpPr>
      <p:grpSpPr>
        <a:xfrm>
          <a:off x="0" y="0"/>
          <a:ext cx="0" cy="0"/>
          <a:chOff x="0" y="0"/>
          <a:chExt cx="0" cy="0"/>
        </a:xfrm>
      </p:grpSpPr>
      <p:sp>
        <p:nvSpPr>
          <p:cNvPr id="25" name="Google Shape;25;p56"/>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56"/>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56"/>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53"/>
        <p:cNvGrpSpPr/>
        <p:nvPr/>
      </p:nvGrpSpPr>
      <p:grpSpPr>
        <a:xfrm>
          <a:off x="0" y="0"/>
          <a:ext cx="0" cy="0"/>
          <a:chOff x="0" y="0"/>
          <a:chExt cx="0" cy="0"/>
        </a:xfrm>
      </p:grpSpPr>
      <p:sp>
        <p:nvSpPr>
          <p:cNvPr id="154" name="Google Shape;154;p73"/>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73"/>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6" name="Google Shape;156;p73"/>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7" name="Google Shape;157;p73"/>
          <p:cNvSpPr txBox="1">
            <a:spLocks noGrp="1"/>
          </p:cNvSpPr>
          <p:nvPr>
            <p:ph type="body" idx="3"/>
          </p:nvPr>
        </p:nvSpPr>
        <p:spPr>
          <a:xfrm>
            <a:off x="467784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8" name="Google Shape;158;p73"/>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73"/>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0" name="Google Shape;160;p73"/>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61"/>
        <p:cNvGrpSpPr/>
        <p:nvPr/>
      </p:nvGrpSpPr>
      <p:grpSpPr>
        <a:xfrm>
          <a:off x="0" y="0"/>
          <a:ext cx="0" cy="0"/>
          <a:chOff x="0" y="0"/>
          <a:chExt cx="0" cy="0"/>
        </a:xfrm>
      </p:grpSpPr>
      <p:sp>
        <p:nvSpPr>
          <p:cNvPr id="162" name="Google Shape;162;p74"/>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74"/>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4" name="Google Shape;164;p74"/>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5" name="Google Shape;165;p74"/>
          <p:cNvSpPr txBox="1">
            <a:spLocks noGrp="1"/>
          </p:cNvSpPr>
          <p:nvPr>
            <p:ph type="body" idx="3"/>
          </p:nvPr>
        </p:nvSpPr>
        <p:spPr>
          <a:xfrm>
            <a:off x="311760" y="293688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6" name="Google Shape;166;p74"/>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74"/>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8" name="Google Shape;168;p74"/>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69"/>
        <p:cNvGrpSpPr/>
        <p:nvPr/>
      </p:nvGrpSpPr>
      <p:grpSpPr>
        <a:xfrm>
          <a:off x="0" y="0"/>
          <a:ext cx="0" cy="0"/>
          <a:chOff x="0" y="0"/>
          <a:chExt cx="0" cy="0"/>
        </a:xfrm>
      </p:grpSpPr>
      <p:sp>
        <p:nvSpPr>
          <p:cNvPr id="170" name="Google Shape;170;p75"/>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75"/>
          <p:cNvSpPr txBox="1">
            <a:spLocks noGrp="1"/>
          </p:cNvSpPr>
          <p:nvPr>
            <p:ph type="body" idx="1"/>
          </p:nvPr>
        </p:nvSpPr>
        <p:spPr>
          <a:xfrm>
            <a:off x="311760" y="115236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2" name="Google Shape;172;p75"/>
          <p:cNvSpPr txBox="1">
            <a:spLocks noGrp="1"/>
          </p:cNvSpPr>
          <p:nvPr>
            <p:ph type="body" idx="2"/>
          </p:nvPr>
        </p:nvSpPr>
        <p:spPr>
          <a:xfrm>
            <a:off x="311760" y="293688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3" name="Google Shape;173;p75"/>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75"/>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5" name="Google Shape;175;p75"/>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76"/>
        <p:cNvGrpSpPr/>
        <p:nvPr/>
      </p:nvGrpSpPr>
      <p:grpSpPr>
        <a:xfrm>
          <a:off x="0" y="0"/>
          <a:ext cx="0" cy="0"/>
          <a:chOff x="0" y="0"/>
          <a:chExt cx="0" cy="0"/>
        </a:xfrm>
      </p:grpSpPr>
      <p:sp>
        <p:nvSpPr>
          <p:cNvPr id="177" name="Google Shape;177;p76"/>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76"/>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79" name="Google Shape;179;p76"/>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0" name="Google Shape;180;p76"/>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1" name="Google Shape;181;p76"/>
          <p:cNvSpPr txBox="1">
            <a:spLocks noGrp="1"/>
          </p:cNvSpPr>
          <p:nvPr>
            <p:ph type="body" idx="4"/>
          </p:nvPr>
        </p:nvSpPr>
        <p:spPr>
          <a:xfrm>
            <a:off x="467784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2" name="Google Shape;182;p76"/>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76"/>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84" name="Google Shape;184;p76"/>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85"/>
        <p:cNvGrpSpPr/>
        <p:nvPr/>
      </p:nvGrpSpPr>
      <p:grpSpPr>
        <a:xfrm>
          <a:off x="0" y="0"/>
          <a:ext cx="0" cy="0"/>
          <a:chOff x="0" y="0"/>
          <a:chExt cx="0" cy="0"/>
        </a:xfrm>
      </p:grpSpPr>
      <p:sp>
        <p:nvSpPr>
          <p:cNvPr id="186" name="Google Shape;186;p77"/>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77"/>
          <p:cNvSpPr txBox="1">
            <a:spLocks noGrp="1"/>
          </p:cNvSpPr>
          <p:nvPr>
            <p:ph type="body" idx="1"/>
          </p:nvPr>
        </p:nvSpPr>
        <p:spPr>
          <a:xfrm>
            <a:off x="31176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8" name="Google Shape;188;p77"/>
          <p:cNvSpPr txBox="1">
            <a:spLocks noGrp="1"/>
          </p:cNvSpPr>
          <p:nvPr>
            <p:ph type="body" idx="2"/>
          </p:nvPr>
        </p:nvSpPr>
        <p:spPr>
          <a:xfrm>
            <a:off x="319248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9" name="Google Shape;189;p77"/>
          <p:cNvSpPr txBox="1">
            <a:spLocks noGrp="1"/>
          </p:cNvSpPr>
          <p:nvPr>
            <p:ph type="body" idx="3"/>
          </p:nvPr>
        </p:nvSpPr>
        <p:spPr>
          <a:xfrm>
            <a:off x="607320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0" name="Google Shape;190;p77"/>
          <p:cNvSpPr txBox="1">
            <a:spLocks noGrp="1"/>
          </p:cNvSpPr>
          <p:nvPr>
            <p:ph type="body" idx="4"/>
          </p:nvPr>
        </p:nvSpPr>
        <p:spPr>
          <a:xfrm>
            <a:off x="31176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1" name="Google Shape;191;p77"/>
          <p:cNvSpPr txBox="1">
            <a:spLocks noGrp="1"/>
          </p:cNvSpPr>
          <p:nvPr>
            <p:ph type="body" idx="5"/>
          </p:nvPr>
        </p:nvSpPr>
        <p:spPr>
          <a:xfrm>
            <a:off x="319248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2" name="Google Shape;192;p77"/>
          <p:cNvSpPr txBox="1">
            <a:spLocks noGrp="1"/>
          </p:cNvSpPr>
          <p:nvPr>
            <p:ph type="body" idx="6"/>
          </p:nvPr>
        </p:nvSpPr>
        <p:spPr>
          <a:xfrm>
            <a:off x="607320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3" name="Google Shape;193;p77"/>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77"/>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77"/>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04"/>
        <p:cNvGrpSpPr/>
        <p:nvPr/>
      </p:nvGrpSpPr>
      <p:grpSpPr>
        <a:xfrm>
          <a:off x="0" y="0"/>
          <a:ext cx="0" cy="0"/>
          <a:chOff x="0" y="0"/>
          <a:chExt cx="0" cy="0"/>
        </a:xfrm>
      </p:grpSpPr>
      <p:sp>
        <p:nvSpPr>
          <p:cNvPr id="205" name="Google Shape;205;p53"/>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53"/>
          <p:cNvSpPr txBox="1">
            <a:spLocks noGrp="1"/>
          </p:cNvSpPr>
          <p:nvPr>
            <p:ph type="body" idx="1"/>
          </p:nvPr>
        </p:nvSpPr>
        <p:spPr>
          <a:xfrm>
            <a:off x="311760" y="1152360"/>
            <a:ext cx="852012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7" name="Google Shape;207;p53"/>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8"/>
        <p:cNvGrpSpPr/>
        <p:nvPr/>
      </p:nvGrpSpPr>
      <p:grpSpPr>
        <a:xfrm>
          <a:off x="0" y="0"/>
          <a:ext cx="0" cy="0"/>
          <a:chOff x="0" y="0"/>
          <a:chExt cx="0" cy="0"/>
        </a:xfrm>
      </p:grpSpPr>
      <p:sp>
        <p:nvSpPr>
          <p:cNvPr id="209" name="Google Shape;209;p78"/>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10"/>
        <p:cNvGrpSpPr/>
        <p:nvPr/>
      </p:nvGrpSpPr>
      <p:grpSpPr>
        <a:xfrm>
          <a:off x="0" y="0"/>
          <a:ext cx="0" cy="0"/>
          <a:chOff x="0" y="0"/>
          <a:chExt cx="0" cy="0"/>
        </a:xfrm>
      </p:grpSpPr>
      <p:sp>
        <p:nvSpPr>
          <p:cNvPr id="211" name="Google Shape;211;p79"/>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 name="Google Shape;212;p79"/>
          <p:cNvSpPr txBox="1">
            <a:spLocks noGrp="1"/>
          </p:cNvSpPr>
          <p:nvPr>
            <p:ph type="subTitle" idx="1"/>
          </p:nvPr>
        </p:nvSpPr>
        <p:spPr>
          <a:xfrm>
            <a:off x="311760" y="1152360"/>
            <a:ext cx="8520120" cy="34160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3" name="Google Shape;213;p79"/>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14"/>
        <p:cNvGrpSpPr/>
        <p:nvPr/>
      </p:nvGrpSpPr>
      <p:grpSpPr>
        <a:xfrm>
          <a:off x="0" y="0"/>
          <a:ext cx="0" cy="0"/>
          <a:chOff x="0" y="0"/>
          <a:chExt cx="0" cy="0"/>
        </a:xfrm>
      </p:grpSpPr>
      <p:sp>
        <p:nvSpPr>
          <p:cNvPr id="215" name="Google Shape;215;p80"/>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80"/>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7" name="Google Shape;217;p80"/>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8" name="Google Shape;218;p80"/>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81"/>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81"/>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8"/>
        <p:cNvGrpSpPr/>
        <p:nvPr/>
      </p:nvGrpSpPr>
      <p:grpSpPr>
        <a:xfrm>
          <a:off x="0" y="0"/>
          <a:ext cx="0" cy="0"/>
          <a:chOff x="0" y="0"/>
          <a:chExt cx="0" cy="0"/>
        </a:xfrm>
      </p:grpSpPr>
      <p:sp>
        <p:nvSpPr>
          <p:cNvPr id="29" name="Google Shape;29;p57"/>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7"/>
          <p:cNvSpPr txBox="1">
            <a:spLocks noGrp="1"/>
          </p:cNvSpPr>
          <p:nvPr>
            <p:ph type="body" idx="1"/>
          </p:nvPr>
        </p:nvSpPr>
        <p:spPr>
          <a:xfrm>
            <a:off x="311760" y="1152360"/>
            <a:ext cx="852012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7"/>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7"/>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57"/>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2"/>
        <p:cNvGrpSpPr/>
        <p:nvPr/>
      </p:nvGrpSpPr>
      <p:grpSpPr>
        <a:xfrm>
          <a:off x="0" y="0"/>
          <a:ext cx="0" cy="0"/>
          <a:chOff x="0" y="0"/>
          <a:chExt cx="0" cy="0"/>
        </a:xfrm>
      </p:grpSpPr>
      <p:sp>
        <p:nvSpPr>
          <p:cNvPr id="223" name="Google Shape;223;p82"/>
          <p:cNvSpPr txBox="1">
            <a:spLocks noGrp="1"/>
          </p:cNvSpPr>
          <p:nvPr>
            <p:ph type="subTitle" idx="1"/>
          </p:nvPr>
        </p:nvSpPr>
        <p:spPr>
          <a:xfrm>
            <a:off x="311760" y="444960"/>
            <a:ext cx="8520120" cy="2654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 name="Google Shape;224;p82"/>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25"/>
        <p:cNvGrpSpPr/>
        <p:nvPr/>
      </p:nvGrpSpPr>
      <p:grpSpPr>
        <a:xfrm>
          <a:off x="0" y="0"/>
          <a:ext cx="0" cy="0"/>
          <a:chOff x="0" y="0"/>
          <a:chExt cx="0" cy="0"/>
        </a:xfrm>
      </p:grpSpPr>
      <p:sp>
        <p:nvSpPr>
          <p:cNvPr id="226" name="Google Shape;226;p83"/>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83"/>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8" name="Google Shape;228;p83"/>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9" name="Google Shape;229;p83"/>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0" name="Google Shape;230;p83"/>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31"/>
        <p:cNvGrpSpPr/>
        <p:nvPr/>
      </p:nvGrpSpPr>
      <p:grpSpPr>
        <a:xfrm>
          <a:off x="0" y="0"/>
          <a:ext cx="0" cy="0"/>
          <a:chOff x="0" y="0"/>
          <a:chExt cx="0" cy="0"/>
        </a:xfrm>
      </p:grpSpPr>
      <p:sp>
        <p:nvSpPr>
          <p:cNvPr id="232" name="Google Shape;232;p84"/>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84"/>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4" name="Google Shape;234;p84"/>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5" name="Google Shape;235;p84"/>
          <p:cNvSpPr txBox="1">
            <a:spLocks noGrp="1"/>
          </p:cNvSpPr>
          <p:nvPr>
            <p:ph type="body" idx="3"/>
          </p:nvPr>
        </p:nvSpPr>
        <p:spPr>
          <a:xfrm>
            <a:off x="467784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6" name="Google Shape;236;p84"/>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37"/>
        <p:cNvGrpSpPr/>
        <p:nvPr/>
      </p:nvGrpSpPr>
      <p:grpSpPr>
        <a:xfrm>
          <a:off x="0" y="0"/>
          <a:ext cx="0" cy="0"/>
          <a:chOff x="0" y="0"/>
          <a:chExt cx="0" cy="0"/>
        </a:xfrm>
      </p:grpSpPr>
      <p:sp>
        <p:nvSpPr>
          <p:cNvPr id="238" name="Google Shape;238;p85"/>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85"/>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0" name="Google Shape;240;p85"/>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1" name="Google Shape;241;p85"/>
          <p:cNvSpPr txBox="1">
            <a:spLocks noGrp="1"/>
          </p:cNvSpPr>
          <p:nvPr>
            <p:ph type="body" idx="3"/>
          </p:nvPr>
        </p:nvSpPr>
        <p:spPr>
          <a:xfrm>
            <a:off x="311760" y="293688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2" name="Google Shape;242;p85"/>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43"/>
        <p:cNvGrpSpPr/>
        <p:nvPr/>
      </p:nvGrpSpPr>
      <p:grpSpPr>
        <a:xfrm>
          <a:off x="0" y="0"/>
          <a:ext cx="0" cy="0"/>
          <a:chOff x="0" y="0"/>
          <a:chExt cx="0" cy="0"/>
        </a:xfrm>
      </p:grpSpPr>
      <p:sp>
        <p:nvSpPr>
          <p:cNvPr id="244" name="Google Shape;244;p86"/>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86"/>
          <p:cNvSpPr txBox="1">
            <a:spLocks noGrp="1"/>
          </p:cNvSpPr>
          <p:nvPr>
            <p:ph type="body" idx="1"/>
          </p:nvPr>
        </p:nvSpPr>
        <p:spPr>
          <a:xfrm>
            <a:off x="311760" y="115236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6" name="Google Shape;246;p86"/>
          <p:cNvSpPr txBox="1">
            <a:spLocks noGrp="1"/>
          </p:cNvSpPr>
          <p:nvPr>
            <p:ph type="body" idx="2"/>
          </p:nvPr>
        </p:nvSpPr>
        <p:spPr>
          <a:xfrm>
            <a:off x="311760" y="293688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7" name="Google Shape;247;p86"/>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48"/>
        <p:cNvGrpSpPr/>
        <p:nvPr/>
      </p:nvGrpSpPr>
      <p:grpSpPr>
        <a:xfrm>
          <a:off x="0" y="0"/>
          <a:ext cx="0" cy="0"/>
          <a:chOff x="0" y="0"/>
          <a:chExt cx="0" cy="0"/>
        </a:xfrm>
      </p:grpSpPr>
      <p:sp>
        <p:nvSpPr>
          <p:cNvPr id="249" name="Google Shape;249;p87"/>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87"/>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1" name="Google Shape;251;p87"/>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2" name="Google Shape;252;p87"/>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3" name="Google Shape;253;p87"/>
          <p:cNvSpPr txBox="1">
            <a:spLocks noGrp="1"/>
          </p:cNvSpPr>
          <p:nvPr>
            <p:ph type="body" idx="4"/>
          </p:nvPr>
        </p:nvSpPr>
        <p:spPr>
          <a:xfrm>
            <a:off x="467784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4" name="Google Shape;254;p87"/>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55"/>
        <p:cNvGrpSpPr/>
        <p:nvPr/>
      </p:nvGrpSpPr>
      <p:grpSpPr>
        <a:xfrm>
          <a:off x="0" y="0"/>
          <a:ext cx="0" cy="0"/>
          <a:chOff x="0" y="0"/>
          <a:chExt cx="0" cy="0"/>
        </a:xfrm>
      </p:grpSpPr>
      <p:sp>
        <p:nvSpPr>
          <p:cNvPr id="256" name="Google Shape;256;p88"/>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7" name="Google Shape;257;p88"/>
          <p:cNvSpPr txBox="1">
            <a:spLocks noGrp="1"/>
          </p:cNvSpPr>
          <p:nvPr>
            <p:ph type="body" idx="1"/>
          </p:nvPr>
        </p:nvSpPr>
        <p:spPr>
          <a:xfrm>
            <a:off x="31176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8" name="Google Shape;258;p88"/>
          <p:cNvSpPr txBox="1">
            <a:spLocks noGrp="1"/>
          </p:cNvSpPr>
          <p:nvPr>
            <p:ph type="body" idx="2"/>
          </p:nvPr>
        </p:nvSpPr>
        <p:spPr>
          <a:xfrm>
            <a:off x="319248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9" name="Google Shape;259;p88"/>
          <p:cNvSpPr txBox="1">
            <a:spLocks noGrp="1"/>
          </p:cNvSpPr>
          <p:nvPr>
            <p:ph type="body" idx="3"/>
          </p:nvPr>
        </p:nvSpPr>
        <p:spPr>
          <a:xfrm>
            <a:off x="607320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0" name="Google Shape;260;p88"/>
          <p:cNvSpPr txBox="1">
            <a:spLocks noGrp="1"/>
          </p:cNvSpPr>
          <p:nvPr>
            <p:ph type="body" idx="4"/>
          </p:nvPr>
        </p:nvSpPr>
        <p:spPr>
          <a:xfrm>
            <a:off x="31176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1" name="Google Shape;261;p88"/>
          <p:cNvSpPr txBox="1">
            <a:spLocks noGrp="1"/>
          </p:cNvSpPr>
          <p:nvPr>
            <p:ph type="body" idx="5"/>
          </p:nvPr>
        </p:nvSpPr>
        <p:spPr>
          <a:xfrm>
            <a:off x="319248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2" name="Google Shape;262;p88"/>
          <p:cNvSpPr txBox="1">
            <a:spLocks noGrp="1"/>
          </p:cNvSpPr>
          <p:nvPr>
            <p:ph type="body" idx="6"/>
          </p:nvPr>
        </p:nvSpPr>
        <p:spPr>
          <a:xfrm>
            <a:off x="607320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3" name="Google Shape;263;p88"/>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72"/>
        <p:cNvGrpSpPr/>
        <p:nvPr/>
      </p:nvGrpSpPr>
      <p:grpSpPr>
        <a:xfrm>
          <a:off x="0" y="0"/>
          <a:ext cx="0" cy="0"/>
          <a:chOff x="0" y="0"/>
          <a:chExt cx="0" cy="0"/>
        </a:xfrm>
      </p:grpSpPr>
      <p:sp>
        <p:nvSpPr>
          <p:cNvPr id="273" name="Google Shape;273;p55"/>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55"/>
          <p:cNvSpPr txBox="1">
            <a:spLocks noGrp="1"/>
          </p:cNvSpPr>
          <p:nvPr>
            <p:ph type="body" idx="1"/>
          </p:nvPr>
        </p:nvSpPr>
        <p:spPr>
          <a:xfrm>
            <a:off x="311760" y="1152360"/>
            <a:ext cx="852012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5" name="Google Shape;275;p55"/>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76"/>
        <p:cNvGrpSpPr/>
        <p:nvPr/>
      </p:nvGrpSpPr>
      <p:grpSpPr>
        <a:xfrm>
          <a:off x="0" y="0"/>
          <a:ext cx="0" cy="0"/>
          <a:chOff x="0" y="0"/>
          <a:chExt cx="0" cy="0"/>
        </a:xfrm>
      </p:grpSpPr>
      <p:sp>
        <p:nvSpPr>
          <p:cNvPr id="277" name="Google Shape;277;p89"/>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78"/>
        <p:cNvGrpSpPr/>
        <p:nvPr/>
      </p:nvGrpSpPr>
      <p:grpSpPr>
        <a:xfrm>
          <a:off x="0" y="0"/>
          <a:ext cx="0" cy="0"/>
          <a:chOff x="0" y="0"/>
          <a:chExt cx="0" cy="0"/>
        </a:xfrm>
      </p:grpSpPr>
      <p:sp>
        <p:nvSpPr>
          <p:cNvPr id="279" name="Google Shape;279;p90"/>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0" name="Google Shape;280;p90"/>
          <p:cNvSpPr txBox="1">
            <a:spLocks noGrp="1"/>
          </p:cNvSpPr>
          <p:nvPr>
            <p:ph type="subTitle" idx="1"/>
          </p:nvPr>
        </p:nvSpPr>
        <p:spPr>
          <a:xfrm>
            <a:off x="311760" y="1152360"/>
            <a:ext cx="8520120" cy="34160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90"/>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34"/>
        <p:cNvGrpSpPr/>
        <p:nvPr/>
      </p:nvGrpSpPr>
      <p:grpSpPr>
        <a:xfrm>
          <a:off x="0" y="0"/>
          <a:ext cx="0" cy="0"/>
          <a:chOff x="0" y="0"/>
          <a:chExt cx="0" cy="0"/>
        </a:xfrm>
      </p:grpSpPr>
      <p:sp>
        <p:nvSpPr>
          <p:cNvPr id="35" name="Google Shape;35;p58"/>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8"/>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58"/>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58"/>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8"/>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58"/>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82"/>
        <p:cNvGrpSpPr/>
        <p:nvPr/>
      </p:nvGrpSpPr>
      <p:grpSpPr>
        <a:xfrm>
          <a:off x="0" y="0"/>
          <a:ext cx="0" cy="0"/>
          <a:chOff x="0" y="0"/>
          <a:chExt cx="0" cy="0"/>
        </a:xfrm>
      </p:grpSpPr>
      <p:sp>
        <p:nvSpPr>
          <p:cNvPr id="283" name="Google Shape;283;p91"/>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4" name="Google Shape;284;p91"/>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5" name="Google Shape;285;p91"/>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6" name="Google Shape;286;p91"/>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7"/>
        <p:cNvGrpSpPr/>
        <p:nvPr/>
      </p:nvGrpSpPr>
      <p:grpSpPr>
        <a:xfrm>
          <a:off x="0" y="0"/>
          <a:ext cx="0" cy="0"/>
          <a:chOff x="0" y="0"/>
          <a:chExt cx="0" cy="0"/>
        </a:xfrm>
      </p:grpSpPr>
      <p:sp>
        <p:nvSpPr>
          <p:cNvPr id="288" name="Google Shape;288;p92"/>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p92"/>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90"/>
        <p:cNvGrpSpPr/>
        <p:nvPr/>
      </p:nvGrpSpPr>
      <p:grpSpPr>
        <a:xfrm>
          <a:off x="0" y="0"/>
          <a:ext cx="0" cy="0"/>
          <a:chOff x="0" y="0"/>
          <a:chExt cx="0" cy="0"/>
        </a:xfrm>
      </p:grpSpPr>
      <p:sp>
        <p:nvSpPr>
          <p:cNvPr id="291" name="Google Shape;291;p93"/>
          <p:cNvSpPr txBox="1">
            <a:spLocks noGrp="1"/>
          </p:cNvSpPr>
          <p:nvPr>
            <p:ph type="subTitle" idx="1"/>
          </p:nvPr>
        </p:nvSpPr>
        <p:spPr>
          <a:xfrm>
            <a:off x="311760" y="444960"/>
            <a:ext cx="8520120" cy="2654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2" name="Google Shape;292;p93"/>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93"/>
        <p:cNvGrpSpPr/>
        <p:nvPr/>
      </p:nvGrpSpPr>
      <p:grpSpPr>
        <a:xfrm>
          <a:off x="0" y="0"/>
          <a:ext cx="0" cy="0"/>
          <a:chOff x="0" y="0"/>
          <a:chExt cx="0" cy="0"/>
        </a:xfrm>
      </p:grpSpPr>
      <p:sp>
        <p:nvSpPr>
          <p:cNvPr id="294" name="Google Shape;294;p94"/>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94"/>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6" name="Google Shape;296;p94"/>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7" name="Google Shape;297;p94"/>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98" name="Google Shape;298;p94"/>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9"/>
        <p:cNvGrpSpPr/>
        <p:nvPr/>
      </p:nvGrpSpPr>
      <p:grpSpPr>
        <a:xfrm>
          <a:off x="0" y="0"/>
          <a:ext cx="0" cy="0"/>
          <a:chOff x="0" y="0"/>
          <a:chExt cx="0" cy="0"/>
        </a:xfrm>
      </p:grpSpPr>
      <p:sp>
        <p:nvSpPr>
          <p:cNvPr id="300" name="Google Shape;300;p95"/>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95"/>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2" name="Google Shape;302;p95"/>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3" name="Google Shape;303;p95"/>
          <p:cNvSpPr txBox="1">
            <a:spLocks noGrp="1"/>
          </p:cNvSpPr>
          <p:nvPr>
            <p:ph type="body" idx="3"/>
          </p:nvPr>
        </p:nvSpPr>
        <p:spPr>
          <a:xfrm>
            <a:off x="467784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4" name="Google Shape;304;p95"/>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05"/>
        <p:cNvGrpSpPr/>
        <p:nvPr/>
      </p:nvGrpSpPr>
      <p:grpSpPr>
        <a:xfrm>
          <a:off x="0" y="0"/>
          <a:ext cx="0" cy="0"/>
          <a:chOff x="0" y="0"/>
          <a:chExt cx="0" cy="0"/>
        </a:xfrm>
      </p:grpSpPr>
      <p:sp>
        <p:nvSpPr>
          <p:cNvPr id="306" name="Google Shape;306;p96"/>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96"/>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8" name="Google Shape;308;p96"/>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9" name="Google Shape;309;p96"/>
          <p:cNvSpPr txBox="1">
            <a:spLocks noGrp="1"/>
          </p:cNvSpPr>
          <p:nvPr>
            <p:ph type="body" idx="3"/>
          </p:nvPr>
        </p:nvSpPr>
        <p:spPr>
          <a:xfrm>
            <a:off x="311760" y="293688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0" name="Google Shape;310;p96"/>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11"/>
        <p:cNvGrpSpPr/>
        <p:nvPr/>
      </p:nvGrpSpPr>
      <p:grpSpPr>
        <a:xfrm>
          <a:off x="0" y="0"/>
          <a:ext cx="0" cy="0"/>
          <a:chOff x="0" y="0"/>
          <a:chExt cx="0" cy="0"/>
        </a:xfrm>
      </p:grpSpPr>
      <p:sp>
        <p:nvSpPr>
          <p:cNvPr id="312" name="Google Shape;312;p97"/>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97"/>
          <p:cNvSpPr txBox="1">
            <a:spLocks noGrp="1"/>
          </p:cNvSpPr>
          <p:nvPr>
            <p:ph type="body" idx="1"/>
          </p:nvPr>
        </p:nvSpPr>
        <p:spPr>
          <a:xfrm>
            <a:off x="311760" y="115236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4" name="Google Shape;314;p97"/>
          <p:cNvSpPr txBox="1">
            <a:spLocks noGrp="1"/>
          </p:cNvSpPr>
          <p:nvPr>
            <p:ph type="body" idx="2"/>
          </p:nvPr>
        </p:nvSpPr>
        <p:spPr>
          <a:xfrm>
            <a:off x="311760" y="293688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5" name="Google Shape;315;p97"/>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316"/>
        <p:cNvGrpSpPr/>
        <p:nvPr/>
      </p:nvGrpSpPr>
      <p:grpSpPr>
        <a:xfrm>
          <a:off x="0" y="0"/>
          <a:ext cx="0" cy="0"/>
          <a:chOff x="0" y="0"/>
          <a:chExt cx="0" cy="0"/>
        </a:xfrm>
      </p:grpSpPr>
      <p:sp>
        <p:nvSpPr>
          <p:cNvPr id="317" name="Google Shape;317;p98"/>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8" name="Google Shape;318;p98"/>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9" name="Google Shape;319;p98"/>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0" name="Google Shape;320;p98"/>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1" name="Google Shape;321;p98"/>
          <p:cNvSpPr txBox="1">
            <a:spLocks noGrp="1"/>
          </p:cNvSpPr>
          <p:nvPr>
            <p:ph type="body" idx="4"/>
          </p:nvPr>
        </p:nvSpPr>
        <p:spPr>
          <a:xfrm>
            <a:off x="467784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2" name="Google Shape;322;p98"/>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323"/>
        <p:cNvGrpSpPr/>
        <p:nvPr/>
      </p:nvGrpSpPr>
      <p:grpSpPr>
        <a:xfrm>
          <a:off x="0" y="0"/>
          <a:ext cx="0" cy="0"/>
          <a:chOff x="0" y="0"/>
          <a:chExt cx="0" cy="0"/>
        </a:xfrm>
      </p:grpSpPr>
      <p:sp>
        <p:nvSpPr>
          <p:cNvPr id="324" name="Google Shape;324;p99"/>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99"/>
          <p:cNvSpPr txBox="1">
            <a:spLocks noGrp="1"/>
          </p:cNvSpPr>
          <p:nvPr>
            <p:ph type="body" idx="1"/>
          </p:nvPr>
        </p:nvSpPr>
        <p:spPr>
          <a:xfrm>
            <a:off x="31176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6" name="Google Shape;326;p99"/>
          <p:cNvSpPr txBox="1">
            <a:spLocks noGrp="1"/>
          </p:cNvSpPr>
          <p:nvPr>
            <p:ph type="body" idx="2"/>
          </p:nvPr>
        </p:nvSpPr>
        <p:spPr>
          <a:xfrm>
            <a:off x="319248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7" name="Google Shape;327;p99"/>
          <p:cNvSpPr txBox="1">
            <a:spLocks noGrp="1"/>
          </p:cNvSpPr>
          <p:nvPr>
            <p:ph type="body" idx="3"/>
          </p:nvPr>
        </p:nvSpPr>
        <p:spPr>
          <a:xfrm>
            <a:off x="6073200" y="115236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8" name="Google Shape;328;p99"/>
          <p:cNvSpPr txBox="1">
            <a:spLocks noGrp="1"/>
          </p:cNvSpPr>
          <p:nvPr>
            <p:ph type="body" idx="4"/>
          </p:nvPr>
        </p:nvSpPr>
        <p:spPr>
          <a:xfrm>
            <a:off x="31176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9" name="Google Shape;329;p99"/>
          <p:cNvSpPr txBox="1">
            <a:spLocks noGrp="1"/>
          </p:cNvSpPr>
          <p:nvPr>
            <p:ph type="body" idx="5"/>
          </p:nvPr>
        </p:nvSpPr>
        <p:spPr>
          <a:xfrm>
            <a:off x="319248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0" name="Google Shape;330;p99"/>
          <p:cNvSpPr txBox="1">
            <a:spLocks noGrp="1"/>
          </p:cNvSpPr>
          <p:nvPr>
            <p:ph type="body" idx="6"/>
          </p:nvPr>
        </p:nvSpPr>
        <p:spPr>
          <a:xfrm>
            <a:off x="6073200" y="2936880"/>
            <a:ext cx="274320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1" name="Google Shape;331;p99"/>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sp>
        <p:nvSpPr>
          <p:cNvPr id="42" name="Google Shape;42;p59"/>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9"/>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9"/>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59"/>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46"/>
        <p:cNvGrpSpPr/>
        <p:nvPr/>
      </p:nvGrpSpPr>
      <p:grpSpPr>
        <a:xfrm>
          <a:off x="0" y="0"/>
          <a:ext cx="0" cy="0"/>
          <a:chOff x="0" y="0"/>
          <a:chExt cx="0" cy="0"/>
        </a:xfrm>
      </p:grpSpPr>
      <p:sp>
        <p:nvSpPr>
          <p:cNvPr id="47" name="Google Shape;47;p60"/>
          <p:cNvSpPr txBox="1">
            <a:spLocks noGrp="1"/>
          </p:cNvSpPr>
          <p:nvPr>
            <p:ph type="subTitle" idx="1"/>
          </p:nvPr>
        </p:nvSpPr>
        <p:spPr>
          <a:xfrm>
            <a:off x="311760" y="444960"/>
            <a:ext cx="8520120" cy="26546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0"/>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60"/>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0" name="Google Shape;50;p60"/>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51"/>
        <p:cNvGrpSpPr/>
        <p:nvPr/>
      </p:nvGrpSpPr>
      <p:grpSpPr>
        <a:xfrm>
          <a:off x="0" y="0"/>
          <a:ext cx="0" cy="0"/>
          <a:chOff x="0" y="0"/>
          <a:chExt cx="0" cy="0"/>
        </a:xfrm>
      </p:grpSpPr>
      <p:sp>
        <p:nvSpPr>
          <p:cNvPr id="52" name="Google Shape;52;p61"/>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1"/>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61"/>
          <p:cNvSpPr txBox="1">
            <a:spLocks noGrp="1"/>
          </p:cNvSpPr>
          <p:nvPr>
            <p:ph type="body" idx="2"/>
          </p:nvPr>
        </p:nvSpPr>
        <p:spPr>
          <a:xfrm>
            <a:off x="467784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61"/>
          <p:cNvSpPr txBox="1">
            <a:spLocks noGrp="1"/>
          </p:cNvSpPr>
          <p:nvPr>
            <p:ph type="body" idx="3"/>
          </p:nvPr>
        </p:nvSpPr>
        <p:spPr>
          <a:xfrm>
            <a:off x="31176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61"/>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61"/>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61"/>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59"/>
        <p:cNvGrpSpPr/>
        <p:nvPr/>
      </p:nvGrpSpPr>
      <p:grpSpPr>
        <a:xfrm>
          <a:off x="0" y="0"/>
          <a:ext cx="0" cy="0"/>
          <a:chOff x="0" y="0"/>
          <a:chExt cx="0" cy="0"/>
        </a:xfrm>
      </p:grpSpPr>
      <p:sp>
        <p:nvSpPr>
          <p:cNvPr id="60" name="Google Shape;60;p62"/>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62"/>
          <p:cNvSpPr txBox="1">
            <a:spLocks noGrp="1"/>
          </p:cNvSpPr>
          <p:nvPr>
            <p:ph type="body" idx="1"/>
          </p:nvPr>
        </p:nvSpPr>
        <p:spPr>
          <a:xfrm>
            <a:off x="311760" y="1152360"/>
            <a:ext cx="4157640" cy="34160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2" name="Google Shape;62;p62"/>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3" name="Google Shape;63;p62"/>
          <p:cNvSpPr txBox="1">
            <a:spLocks noGrp="1"/>
          </p:cNvSpPr>
          <p:nvPr>
            <p:ph type="body" idx="3"/>
          </p:nvPr>
        </p:nvSpPr>
        <p:spPr>
          <a:xfrm>
            <a:off x="4677840" y="293688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4" name="Google Shape;64;p62"/>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62"/>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62"/>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67"/>
        <p:cNvGrpSpPr/>
        <p:nvPr/>
      </p:nvGrpSpPr>
      <p:grpSpPr>
        <a:xfrm>
          <a:off x="0" y="0"/>
          <a:ext cx="0" cy="0"/>
          <a:chOff x="0" y="0"/>
          <a:chExt cx="0" cy="0"/>
        </a:xfrm>
      </p:grpSpPr>
      <p:sp>
        <p:nvSpPr>
          <p:cNvPr id="68" name="Google Shape;68;p63"/>
          <p:cNvSpPr txBox="1">
            <a:spLocks noGrp="1"/>
          </p:cNvSpPr>
          <p:nvPr>
            <p:ph type="title"/>
          </p:nvPr>
        </p:nvSpPr>
        <p:spPr>
          <a:xfrm>
            <a:off x="311760" y="444960"/>
            <a:ext cx="8520120" cy="5724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63"/>
          <p:cNvSpPr txBox="1">
            <a:spLocks noGrp="1"/>
          </p:cNvSpPr>
          <p:nvPr>
            <p:ph type="body" idx="1"/>
          </p:nvPr>
        </p:nvSpPr>
        <p:spPr>
          <a:xfrm>
            <a:off x="31176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0" name="Google Shape;70;p63"/>
          <p:cNvSpPr txBox="1">
            <a:spLocks noGrp="1"/>
          </p:cNvSpPr>
          <p:nvPr>
            <p:ph type="body" idx="2"/>
          </p:nvPr>
        </p:nvSpPr>
        <p:spPr>
          <a:xfrm>
            <a:off x="4677840" y="1152360"/>
            <a:ext cx="415764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1" name="Google Shape;71;p63"/>
          <p:cNvSpPr txBox="1">
            <a:spLocks noGrp="1"/>
          </p:cNvSpPr>
          <p:nvPr>
            <p:ph type="body" idx="3"/>
          </p:nvPr>
        </p:nvSpPr>
        <p:spPr>
          <a:xfrm>
            <a:off x="311760" y="2936880"/>
            <a:ext cx="8520120" cy="16293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2" name="Google Shape;72;p63"/>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63"/>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lvl="0"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1pPr>
            <a:lvl2pPr marL="0" lvl="1"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2pPr>
            <a:lvl3pPr marL="0" lvl="2"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3pPr>
            <a:lvl4pPr marL="0" lvl="3"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4pPr>
            <a:lvl5pPr marL="0" lvl="4"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5pPr>
            <a:lvl6pPr marL="0" lvl="5"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6pPr>
            <a:lvl7pPr marL="0" lvl="6"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7pPr>
            <a:lvl8pPr marL="0" lvl="7"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8pPr>
            <a:lvl9pPr marL="0" lvl="8" indent="0" algn="r">
              <a:lnSpc>
                <a:spcPct val="100000"/>
              </a:lnSpc>
              <a:spcBef>
                <a:spcPts val="0"/>
              </a:spcBef>
              <a:buClr>
                <a:schemeClr val="dk1"/>
              </a:buClr>
              <a:buSzPts val="1000"/>
              <a:buFont typeface="Arial"/>
              <a:buNone/>
              <a:defRPr sz="1000" b="0"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63"/>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cxnSp>
        <p:nvCxnSpPr>
          <p:cNvPr id="6" name="Google Shape;6;p48"/>
          <p:cNvCxnSpPr/>
          <p:nvPr/>
        </p:nvCxnSpPr>
        <p:spPr>
          <a:xfrm>
            <a:off x="-9000" y="4340520"/>
            <a:ext cx="3405600" cy="813600"/>
          </a:xfrm>
          <a:prstGeom prst="straightConnector1">
            <a:avLst/>
          </a:prstGeom>
          <a:noFill/>
          <a:ln w="12050" cap="flat" cmpd="sng">
            <a:solidFill>
              <a:srgbClr val="93C5D8"/>
            </a:solidFill>
            <a:prstDash val="solid"/>
            <a:miter lim="8000"/>
            <a:headEnd type="none" w="sm" len="sm"/>
            <a:tailEnd type="none" w="sm" len="sm"/>
          </a:ln>
        </p:spPr>
      </p:cxnSp>
      <p:sp>
        <p:nvSpPr>
          <p:cNvPr id="7" name="Google Shape;7;p48"/>
          <p:cNvSpPr/>
          <p:nvPr/>
        </p:nvSpPr>
        <p:spPr>
          <a:xfrm>
            <a:off x="0" y="3498120"/>
            <a:ext cx="9150840" cy="360"/>
          </a:xfrm>
          <a:prstGeom prst="rtTriangle">
            <a:avLst/>
          </a:prstGeom>
          <a:gradFill>
            <a:gsLst>
              <a:gs pos="0">
                <a:srgbClr val="007795"/>
              </a:gs>
              <a:gs pos="100000">
                <a:srgbClr val="47BBE0"/>
              </a:gs>
            </a:gsLst>
            <a:lin ang="3000000" scaled="0"/>
          </a:gradFill>
          <a:ln>
            <a:noFill/>
          </a:ln>
        </p:spPr>
        <p:txBody>
          <a:bodyPr spcFirstLastPara="1" wrap="square" lIns="91425" tIns="0" rIns="91425" bIns="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8" name="Google Shape;8;p48"/>
          <p:cNvSpPr txBox="1">
            <a:spLocks noGrp="1"/>
          </p:cNvSpPr>
          <p:nvPr>
            <p:ph type="title"/>
          </p:nvPr>
        </p:nvSpPr>
        <p:spPr>
          <a:xfrm>
            <a:off x="685800" y="1314360"/>
            <a:ext cx="7772040" cy="137196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grpSp>
        <p:nvGrpSpPr>
          <p:cNvPr id="9" name="Google Shape;9;p48"/>
          <p:cNvGrpSpPr/>
          <p:nvPr/>
        </p:nvGrpSpPr>
        <p:grpSpPr>
          <a:xfrm>
            <a:off x="-3600" y="3714840"/>
            <a:ext cx="9147960" cy="1433880"/>
            <a:chOff x="-3600" y="3714840"/>
            <a:chExt cx="9147960" cy="1433880"/>
          </a:xfrm>
        </p:grpSpPr>
        <p:sp>
          <p:nvSpPr>
            <p:cNvPr id="10" name="Google Shape;10;p48"/>
            <p:cNvSpPr/>
            <p:nvPr/>
          </p:nvSpPr>
          <p:spPr>
            <a:xfrm>
              <a:off x="1687680" y="3714840"/>
              <a:ext cx="7455960" cy="365760"/>
            </a:xfrm>
            <a:custGeom>
              <a:avLst/>
              <a:gdLst/>
              <a:ahLst/>
              <a:cxnLst/>
              <a:rect l="l" t="t" r="r" b="b"/>
              <a:pathLst>
                <a:path w="4697" h="367" extrusionOk="0">
                  <a:moveTo>
                    <a:pt x="4697" y="0"/>
                  </a:moveTo>
                  <a:lnTo>
                    <a:pt x="4697" y="367"/>
                  </a:lnTo>
                  <a:lnTo>
                    <a:pt x="0" y="218"/>
                  </a:lnTo>
                  <a:lnTo>
                    <a:pt x="4697" y="0"/>
                  </a:lnTo>
                  <a:close/>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 name="Google Shape;11;p48"/>
            <p:cNvSpPr/>
            <p:nvPr/>
          </p:nvSpPr>
          <p:spPr>
            <a:xfrm>
              <a:off x="35280" y="3928320"/>
              <a:ext cx="9108360" cy="591120"/>
            </a:xfrm>
            <a:custGeom>
              <a:avLst/>
              <a:gdLst/>
              <a:ahLst/>
              <a:cxnLst/>
              <a:rect l="l" t="t" r="r" b="b"/>
              <a:pathLst>
                <a:path w="5760" h="528" extrusionOk="0">
                  <a:moveTo>
                    <a:pt x="0" y="0"/>
                  </a:moveTo>
                  <a:lnTo>
                    <a:pt x="5760" y="0"/>
                  </a:lnTo>
                  <a:lnTo>
                    <a:pt x="5760" y="528"/>
                  </a:lnTo>
                  <a:lnTo>
                    <a:pt x="48" y="0"/>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2" name="Google Shape;12;p48"/>
            <p:cNvSpPr/>
            <p:nvPr/>
          </p:nvSpPr>
          <p:spPr>
            <a:xfrm>
              <a:off x="0" y="3750840"/>
              <a:ext cx="9143640" cy="1397880"/>
            </a:xfrm>
            <a:custGeom>
              <a:avLst/>
              <a:gdLst/>
              <a:ahLst/>
              <a:cxnLst/>
              <a:rect l="l" t="t" r="r" b="b"/>
              <a:pathLst>
                <a:path w="5760" h="1248" extrusionOk="0">
                  <a:moveTo>
                    <a:pt x="0" y="0"/>
                  </a:moveTo>
                  <a:lnTo>
                    <a:pt x="0" y="1248"/>
                  </a:lnTo>
                  <a:lnTo>
                    <a:pt x="5760" y="1248"/>
                  </a:lnTo>
                  <a:lnTo>
                    <a:pt x="5760" y="528"/>
                  </a:lnTo>
                  <a:lnTo>
                    <a:pt x="0" y="0"/>
                  </a:lnTo>
                  <a:close/>
                </a:path>
              </a:pathLst>
            </a:custGeom>
            <a:blipFill rotWithShape="1">
              <a:blip r:embed="rId14">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3" name="Google Shape;13;p48"/>
            <p:cNvCxnSpPr/>
            <p:nvPr/>
          </p:nvCxnSpPr>
          <p:spPr>
            <a:xfrm>
              <a:off x="-3600" y="3747960"/>
              <a:ext cx="9147960" cy="593280"/>
            </a:xfrm>
            <a:prstGeom prst="straightConnector1">
              <a:avLst/>
            </a:prstGeom>
            <a:noFill/>
            <a:ln w="12050" cap="flat" cmpd="sng">
              <a:solidFill>
                <a:srgbClr val="93C5D8"/>
              </a:solidFill>
              <a:prstDash val="solid"/>
              <a:miter lim="8000"/>
              <a:headEnd type="none" w="sm" len="sm"/>
              <a:tailEnd type="none" w="sm" len="sm"/>
            </a:ln>
          </p:spPr>
        </p:cxnSp>
      </p:grpSp>
      <p:sp>
        <p:nvSpPr>
          <p:cNvPr id="14" name="Google Shape;14;p48"/>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5" name="Google Shape;15;p48"/>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6" name="Google Shape;16;p48"/>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17" name="Google Shape;17;p48"/>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50"/>
          <p:cNvSpPr/>
          <p:nvPr/>
        </p:nvSpPr>
        <p:spPr>
          <a:xfrm>
            <a:off x="716400" y="3751560"/>
            <a:ext cx="3801600" cy="1081800"/>
          </a:xfrm>
          <a:custGeom>
            <a:avLst/>
            <a:gdLst/>
            <a:ahLst/>
            <a:cxnLst/>
            <a:rect l="l" t="t" r="r" b="b"/>
            <a:pathLst>
              <a:path w="5760" h="528" extrusionOk="0">
                <a:moveTo>
                  <a:pt x="-329" y="347"/>
                </a:moveTo>
                <a:lnTo>
                  <a:pt x="7156" y="682"/>
                </a:lnTo>
                <a:lnTo>
                  <a:pt x="5229" y="682"/>
                </a:lnTo>
                <a:lnTo>
                  <a:pt x="-328" y="345"/>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4" name="Google Shape;104;p50"/>
          <p:cNvSpPr/>
          <p:nvPr/>
        </p:nvSpPr>
        <p:spPr>
          <a:xfrm>
            <a:off x="-53640" y="4338720"/>
            <a:ext cx="3801600" cy="628200"/>
          </a:xfrm>
          <a:custGeom>
            <a:avLst/>
            <a:gdLst/>
            <a:ahLst/>
            <a:cxnLst/>
            <a:rect l="l" t="t" r="r" b="b"/>
            <a:pathLst>
              <a:path w="5760" h="528" extrusionOk="0">
                <a:moveTo>
                  <a:pt x="817" y="97"/>
                </a:moveTo>
                <a:lnTo>
                  <a:pt x="6408" y="682"/>
                </a:lnTo>
                <a:lnTo>
                  <a:pt x="5232" y="685"/>
                </a:lnTo>
                <a:lnTo>
                  <a:pt x="829" y="101"/>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05" name="Google Shape;105;p50"/>
          <p:cNvSpPr/>
          <p:nvPr/>
        </p:nvSpPr>
        <p:spPr>
          <a:xfrm>
            <a:off x="-6120" y="4343400"/>
            <a:ext cx="3402000" cy="810360"/>
          </a:xfrm>
          <a:prstGeom prst="rtTriangle">
            <a:avLst/>
          </a:prstGeom>
          <a:blipFill rotWithShape="1">
            <a:blip r:embed="rId14">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106" name="Google Shape;106;p50"/>
          <p:cNvCxnSpPr/>
          <p:nvPr/>
        </p:nvCxnSpPr>
        <p:spPr>
          <a:xfrm>
            <a:off x="-9000" y="4340520"/>
            <a:ext cx="3405600" cy="813600"/>
          </a:xfrm>
          <a:prstGeom prst="straightConnector1">
            <a:avLst/>
          </a:prstGeom>
          <a:noFill/>
          <a:ln w="12050" cap="flat" cmpd="sng">
            <a:solidFill>
              <a:srgbClr val="93C5D8"/>
            </a:solidFill>
            <a:prstDash val="solid"/>
            <a:miter lim="8000"/>
            <a:headEnd type="none" w="sm" len="sm"/>
            <a:tailEnd type="none" w="sm" len="sm"/>
          </a:ln>
        </p:spPr>
      </p:cxnSp>
      <p:sp>
        <p:nvSpPr>
          <p:cNvPr id="107" name="Google Shape;107;p50"/>
          <p:cNvSpPr txBox="1">
            <a:spLocks noGrp="1"/>
          </p:cNvSpPr>
          <p:nvPr>
            <p:ph type="body" idx="1"/>
          </p:nvPr>
        </p:nvSpPr>
        <p:spPr>
          <a:xfrm>
            <a:off x="457200" y="1110960"/>
            <a:ext cx="8229240" cy="339408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08" name="Google Shape;108;p50"/>
          <p:cNvSpPr txBox="1">
            <a:spLocks noGrp="1"/>
          </p:cNvSpPr>
          <p:nvPr>
            <p:ph type="dt" idx="10"/>
          </p:nvPr>
        </p:nvSpPr>
        <p:spPr>
          <a:xfrm>
            <a:off x="6726960" y="4806000"/>
            <a:ext cx="1919880" cy="27396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9" name="Google Shape;109;p50"/>
          <p:cNvSpPr txBox="1">
            <a:spLocks noGrp="1"/>
          </p:cNvSpPr>
          <p:nvPr>
            <p:ph type="ftr" idx="11"/>
          </p:nvPr>
        </p:nvSpPr>
        <p:spPr>
          <a:xfrm>
            <a:off x="4380120" y="4806000"/>
            <a:ext cx="2350440" cy="2736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0" name="Google Shape;110;p50"/>
          <p:cNvSpPr txBox="1">
            <a:spLocks noGrp="1"/>
          </p:cNvSpPr>
          <p:nvPr>
            <p:ph type="sldNum" idx="12"/>
          </p:nvPr>
        </p:nvSpPr>
        <p:spPr>
          <a:xfrm>
            <a:off x="8647200" y="4806000"/>
            <a:ext cx="365400" cy="2736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111" name="Google Shape;111;p50"/>
          <p:cNvSpPr txBox="1">
            <a:spLocks noGrp="1"/>
          </p:cNvSpPr>
          <p:nvPr>
            <p:ph type="title"/>
          </p:nvPr>
        </p:nvSpPr>
        <p:spPr>
          <a:xfrm>
            <a:off x="457200" y="205920"/>
            <a:ext cx="8229240" cy="8568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p52"/>
          <p:cNvSpPr/>
          <p:nvPr/>
        </p:nvSpPr>
        <p:spPr>
          <a:xfrm>
            <a:off x="716400" y="3751560"/>
            <a:ext cx="3801600" cy="1081800"/>
          </a:xfrm>
          <a:custGeom>
            <a:avLst/>
            <a:gdLst/>
            <a:ahLst/>
            <a:cxnLst/>
            <a:rect l="l" t="t" r="r" b="b"/>
            <a:pathLst>
              <a:path w="5760" h="528" extrusionOk="0">
                <a:moveTo>
                  <a:pt x="-329" y="347"/>
                </a:moveTo>
                <a:lnTo>
                  <a:pt x="7156" y="682"/>
                </a:lnTo>
                <a:lnTo>
                  <a:pt x="5229" y="682"/>
                </a:lnTo>
                <a:lnTo>
                  <a:pt x="-328" y="345"/>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8" name="Google Shape;198;p52"/>
          <p:cNvSpPr/>
          <p:nvPr/>
        </p:nvSpPr>
        <p:spPr>
          <a:xfrm>
            <a:off x="-53640" y="4338720"/>
            <a:ext cx="3801600" cy="628200"/>
          </a:xfrm>
          <a:custGeom>
            <a:avLst/>
            <a:gdLst/>
            <a:ahLst/>
            <a:cxnLst/>
            <a:rect l="l" t="t" r="r" b="b"/>
            <a:pathLst>
              <a:path w="5760" h="528" extrusionOk="0">
                <a:moveTo>
                  <a:pt x="817" y="97"/>
                </a:moveTo>
                <a:lnTo>
                  <a:pt x="6408" y="682"/>
                </a:lnTo>
                <a:lnTo>
                  <a:pt x="5232" y="685"/>
                </a:lnTo>
                <a:lnTo>
                  <a:pt x="829" y="101"/>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FFFFFF"/>
              </a:solidFill>
              <a:latin typeface="Arial"/>
              <a:ea typeface="Arial"/>
              <a:cs typeface="Arial"/>
              <a:sym typeface="Arial"/>
            </a:endParaRPr>
          </a:p>
        </p:txBody>
      </p:sp>
      <p:sp>
        <p:nvSpPr>
          <p:cNvPr id="199" name="Google Shape;199;p52"/>
          <p:cNvSpPr/>
          <p:nvPr/>
        </p:nvSpPr>
        <p:spPr>
          <a:xfrm>
            <a:off x="-6120" y="4343400"/>
            <a:ext cx="3402000" cy="810360"/>
          </a:xfrm>
          <a:prstGeom prst="rtTriangle">
            <a:avLst/>
          </a:prstGeom>
          <a:blipFill rotWithShape="1">
            <a:blip r:embed="rId14">
              <a:alphaModFix amt="50000"/>
            </a:blip>
            <a:tile tx="0" ty="0" sx="50000" sy="50000"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200" name="Google Shape;200;p52"/>
          <p:cNvCxnSpPr/>
          <p:nvPr/>
        </p:nvCxnSpPr>
        <p:spPr>
          <a:xfrm>
            <a:off x="-9000" y="4340520"/>
            <a:ext cx="3405600" cy="813600"/>
          </a:xfrm>
          <a:prstGeom prst="straightConnector1">
            <a:avLst/>
          </a:prstGeom>
          <a:noFill/>
          <a:ln w="12050" cap="flat" cmpd="sng">
            <a:solidFill>
              <a:srgbClr val="93C5D8"/>
            </a:solidFill>
            <a:prstDash val="solid"/>
            <a:miter lim="8000"/>
            <a:headEnd type="none" w="sm" len="sm"/>
            <a:tailEnd type="none" w="sm" len="sm"/>
          </a:ln>
        </p:spPr>
      </p:cxnSp>
      <p:sp>
        <p:nvSpPr>
          <p:cNvPr id="201" name="Google Shape;201;p52"/>
          <p:cNvSpPr txBox="1">
            <a:spLocks noGrp="1"/>
          </p:cNvSpPr>
          <p:nvPr>
            <p:ph type="title"/>
          </p:nvPr>
        </p:nvSpPr>
        <p:spPr>
          <a:xfrm>
            <a:off x="311760" y="444960"/>
            <a:ext cx="8520120" cy="572400"/>
          </a:xfrm>
          <a:prstGeom prst="rect">
            <a:avLst/>
          </a:prstGeom>
          <a:noFill/>
          <a:ln>
            <a:noFill/>
          </a:ln>
        </p:spPr>
        <p:txBody>
          <a:bodyPr spcFirstLastPara="1" wrap="square" lIns="91425" tIns="91425" rIns="91425" bIns="91425" anchor="t"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02" name="Google Shape;202;p52"/>
          <p:cNvSpPr txBox="1">
            <a:spLocks noGrp="1"/>
          </p:cNvSpPr>
          <p:nvPr>
            <p:ph type="body" idx="1"/>
          </p:nvPr>
        </p:nvSpPr>
        <p:spPr>
          <a:xfrm>
            <a:off x="311760" y="1152360"/>
            <a:ext cx="8520120" cy="341604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203" name="Google Shape;203;p52"/>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buClr>
                <a:schemeClr val="dk1"/>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54"/>
          <p:cNvSpPr/>
          <p:nvPr/>
        </p:nvSpPr>
        <p:spPr>
          <a:xfrm>
            <a:off x="716400" y="3751560"/>
            <a:ext cx="3801600" cy="1081800"/>
          </a:xfrm>
          <a:custGeom>
            <a:avLst/>
            <a:gdLst/>
            <a:ahLst/>
            <a:cxnLst/>
            <a:rect l="l" t="t" r="r" b="b"/>
            <a:pathLst>
              <a:path w="5760" h="528" extrusionOk="0">
                <a:moveTo>
                  <a:pt x="-329" y="347"/>
                </a:moveTo>
                <a:lnTo>
                  <a:pt x="7156" y="682"/>
                </a:lnTo>
                <a:lnTo>
                  <a:pt x="5229" y="682"/>
                </a:lnTo>
                <a:lnTo>
                  <a:pt x="-328" y="345"/>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strike="noStrike">
              <a:solidFill>
                <a:srgbClr val="000000"/>
              </a:solidFill>
              <a:latin typeface="Arial"/>
              <a:ea typeface="Arial"/>
              <a:cs typeface="Arial"/>
              <a:sym typeface="Arial"/>
            </a:endParaRPr>
          </a:p>
        </p:txBody>
      </p:sp>
      <p:sp>
        <p:nvSpPr>
          <p:cNvPr id="266" name="Google Shape;266;p54"/>
          <p:cNvSpPr/>
          <p:nvPr/>
        </p:nvSpPr>
        <p:spPr>
          <a:xfrm>
            <a:off x="-53640" y="4338720"/>
            <a:ext cx="3801600" cy="628200"/>
          </a:xfrm>
          <a:custGeom>
            <a:avLst/>
            <a:gdLst/>
            <a:ahLst/>
            <a:cxnLst/>
            <a:rect l="l" t="t" r="r" b="b"/>
            <a:pathLst>
              <a:path w="5760" h="528" extrusionOk="0">
                <a:moveTo>
                  <a:pt x="817" y="97"/>
                </a:moveTo>
                <a:lnTo>
                  <a:pt x="6408" y="682"/>
                </a:lnTo>
                <a:lnTo>
                  <a:pt x="5232" y="685"/>
                </a:lnTo>
                <a:lnTo>
                  <a:pt x="829" y="101"/>
                </a:lnTo>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strike="noStrike">
              <a:solidFill>
                <a:srgbClr val="FFFFFF"/>
              </a:solidFill>
              <a:latin typeface="Arial"/>
              <a:ea typeface="Arial"/>
              <a:cs typeface="Arial"/>
              <a:sym typeface="Arial"/>
            </a:endParaRPr>
          </a:p>
        </p:txBody>
      </p:sp>
      <p:sp>
        <p:nvSpPr>
          <p:cNvPr id="267" name="Google Shape;267;p54"/>
          <p:cNvSpPr/>
          <p:nvPr/>
        </p:nvSpPr>
        <p:spPr>
          <a:xfrm>
            <a:off x="-6120" y="4343400"/>
            <a:ext cx="3402000" cy="810360"/>
          </a:xfrm>
          <a:prstGeom prst="rtTriangle">
            <a:avLst/>
          </a:prstGeom>
          <a:blipFill rotWithShape="1">
            <a:blip r:embed="rId14">
              <a:alphaModFix amt="50000"/>
            </a:blip>
            <a:tile tx="0" ty="0" sx="50000" sy="50000" flip="none" algn="t"/>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strike="noStrike">
              <a:solidFill>
                <a:srgbClr val="000000"/>
              </a:solidFill>
              <a:latin typeface="Arial"/>
              <a:ea typeface="Arial"/>
              <a:cs typeface="Arial"/>
              <a:sym typeface="Arial"/>
            </a:endParaRPr>
          </a:p>
        </p:txBody>
      </p:sp>
      <p:cxnSp>
        <p:nvCxnSpPr>
          <p:cNvPr id="268" name="Google Shape;268;p54"/>
          <p:cNvCxnSpPr/>
          <p:nvPr/>
        </p:nvCxnSpPr>
        <p:spPr>
          <a:xfrm>
            <a:off x="-9000" y="4340520"/>
            <a:ext cx="3405600" cy="813600"/>
          </a:xfrm>
          <a:prstGeom prst="straightConnector1">
            <a:avLst/>
          </a:prstGeom>
          <a:noFill/>
          <a:ln w="12050" cap="flat" cmpd="sng">
            <a:solidFill>
              <a:srgbClr val="93C5D8"/>
            </a:solidFill>
            <a:prstDash val="solid"/>
            <a:miter lim="8000"/>
            <a:headEnd type="none" w="sm" len="sm"/>
            <a:tailEnd type="none" w="sm" len="sm"/>
          </a:ln>
        </p:spPr>
      </p:cxnSp>
      <p:sp>
        <p:nvSpPr>
          <p:cNvPr id="269" name="Google Shape;269;p54"/>
          <p:cNvSpPr txBox="1">
            <a:spLocks noGrp="1"/>
          </p:cNvSpPr>
          <p:nvPr>
            <p:ph type="title"/>
          </p:nvPr>
        </p:nvSpPr>
        <p:spPr>
          <a:xfrm>
            <a:off x="311760" y="444960"/>
            <a:ext cx="8520120" cy="572400"/>
          </a:xfrm>
          <a:prstGeom prst="rect">
            <a:avLst/>
          </a:prstGeom>
          <a:noFill/>
          <a:ln>
            <a:noFill/>
          </a:ln>
        </p:spPr>
        <p:txBody>
          <a:bodyPr spcFirstLastPara="1" wrap="square" lIns="91425" tIns="91425" rIns="91425" bIns="91425" anchor="t" anchorCtr="0">
            <a:norm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70" name="Google Shape;270;p54"/>
          <p:cNvSpPr txBox="1">
            <a:spLocks noGrp="1"/>
          </p:cNvSpPr>
          <p:nvPr>
            <p:ph type="body" idx="1"/>
          </p:nvPr>
        </p:nvSpPr>
        <p:spPr>
          <a:xfrm>
            <a:off x="311760" y="1152360"/>
            <a:ext cx="8520120" cy="3416040"/>
          </a:xfrm>
          <a:prstGeom prst="rect">
            <a:avLst/>
          </a:prstGeom>
          <a:noFill/>
          <a:ln>
            <a:noFill/>
          </a:ln>
        </p:spPr>
        <p:txBody>
          <a:bodyPr spcFirstLastPara="1" wrap="square" lIns="91425" tIns="91425" rIns="91425" bIns="91425"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271" name="Google Shape;271;p54"/>
          <p:cNvSpPr txBox="1">
            <a:spLocks noGrp="1"/>
          </p:cNvSpPr>
          <p:nvPr>
            <p:ph type="sldNum" idx="12"/>
          </p:nvPr>
        </p:nvSpPr>
        <p:spPr>
          <a:xfrm>
            <a:off x="8472600" y="4663080"/>
            <a:ext cx="548280" cy="39312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buClr>
                <a:schemeClr val="dk1"/>
              </a:buClr>
              <a:buSzPts val="1000"/>
              <a:buFont typeface="Arial"/>
              <a:buNone/>
              <a:defRPr sz="1000" b="0" u="none" strike="noStrike">
                <a:solidFill>
                  <a:schemeClr val="dk1"/>
                </a:solidFill>
                <a:latin typeface="Arial"/>
                <a:ea typeface="Arial"/>
                <a:cs typeface="Arial"/>
                <a:sym typeface="Arial"/>
              </a:defRPr>
            </a:lvl1pPr>
            <a:lvl2pPr marL="0" marR="0" lvl="1" indent="0" algn="r" rtl="0">
              <a:lnSpc>
                <a:spcPct val="100000"/>
              </a:lnSpc>
              <a:spcBef>
                <a:spcPts val="0"/>
              </a:spcBef>
              <a:buClr>
                <a:schemeClr val="dk1"/>
              </a:buClr>
              <a:buSzPts val="1000"/>
              <a:buFont typeface="Arial"/>
              <a:buNone/>
              <a:defRPr sz="1000" b="0" u="none" strike="noStrike">
                <a:solidFill>
                  <a:schemeClr val="dk1"/>
                </a:solidFill>
                <a:latin typeface="Arial"/>
                <a:ea typeface="Arial"/>
                <a:cs typeface="Arial"/>
                <a:sym typeface="Arial"/>
              </a:defRPr>
            </a:lvl2pPr>
            <a:lvl3pPr marL="0" marR="0" lvl="2" indent="0" algn="r" rtl="0">
              <a:lnSpc>
                <a:spcPct val="100000"/>
              </a:lnSpc>
              <a:spcBef>
                <a:spcPts val="0"/>
              </a:spcBef>
              <a:buClr>
                <a:schemeClr val="dk1"/>
              </a:buClr>
              <a:buSzPts val="1000"/>
              <a:buFont typeface="Arial"/>
              <a:buNone/>
              <a:defRPr sz="1000" b="0" u="none" strike="noStrike">
                <a:solidFill>
                  <a:schemeClr val="dk1"/>
                </a:solidFill>
                <a:latin typeface="Arial"/>
                <a:ea typeface="Arial"/>
                <a:cs typeface="Arial"/>
                <a:sym typeface="Arial"/>
              </a:defRPr>
            </a:lvl3pPr>
            <a:lvl4pPr marL="0" marR="0" lvl="3" indent="0" algn="r" rtl="0">
              <a:lnSpc>
                <a:spcPct val="100000"/>
              </a:lnSpc>
              <a:spcBef>
                <a:spcPts val="0"/>
              </a:spcBef>
              <a:buClr>
                <a:schemeClr val="dk1"/>
              </a:buClr>
              <a:buSzPts val="1000"/>
              <a:buFont typeface="Arial"/>
              <a:buNone/>
              <a:defRPr sz="1000" b="0" u="none" strike="noStrike">
                <a:solidFill>
                  <a:schemeClr val="dk1"/>
                </a:solidFill>
                <a:latin typeface="Arial"/>
                <a:ea typeface="Arial"/>
                <a:cs typeface="Arial"/>
                <a:sym typeface="Arial"/>
              </a:defRPr>
            </a:lvl4pPr>
            <a:lvl5pPr marL="0" marR="0" lvl="4" indent="0" algn="r" rtl="0">
              <a:lnSpc>
                <a:spcPct val="100000"/>
              </a:lnSpc>
              <a:spcBef>
                <a:spcPts val="0"/>
              </a:spcBef>
              <a:buClr>
                <a:schemeClr val="dk1"/>
              </a:buClr>
              <a:buSzPts val="1000"/>
              <a:buFont typeface="Arial"/>
              <a:buNone/>
              <a:defRPr sz="1000" b="0" u="none" strike="noStrike">
                <a:solidFill>
                  <a:schemeClr val="dk1"/>
                </a:solidFill>
                <a:latin typeface="Arial"/>
                <a:ea typeface="Arial"/>
                <a:cs typeface="Arial"/>
                <a:sym typeface="Arial"/>
              </a:defRPr>
            </a:lvl5pPr>
            <a:lvl6pPr marL="0" marR="0" lvl="5" indent="0" algn="r" rtl="0">
              <a:lnSpc>
                <a:spcPct val="100000"/>
              </a:lnSpc>
              <a:spcBef>
                <a:spcPts val="0"/>
              </a:spcBef>
              <a:buClr>
                <a:schemeClr val="dk1"/>
              </a:buClr>
              <a:buSzPts val="1000"/>
              <a:buFont typeface="Arial"/>
              <a:buNone/>
              <a:defRPr sz="1000" b="0" u="none" strike="noStrike">
                <a:solidFill>
                  <a:schemeClr val="dk1"/>
                </a:solidFill>
                <a:latin typeface="Arial"/>
                <a:ea typeface="Arial"/>
                <a:cs typeface="Arial"/>
                <a:sym typeface="Arial"/>
              </a:defRPr>
            </a:lvl6pPr>
            <a:lvl7pPr marL="0" marR="0" lvl="6" indent="0" algn="r" rtl="0">
              <a:lnSpc>
                <a:spcPct val="100000"/>
              </a:lnSpc>
              <a:spcBef>
                <a:spcPts val="0"/>
              </a:spcBef>
              <a:buClr>
                <a:schemeClr val="dk1"/>
              </a:buClr>
              <a:buSzPts val="1000"/>
              <a:buFont typeface="Arial"/>
              <a:buNone/>
              <a:defRPr sz="1000" b="0" u="none" strike="noStrike">
                <a:solidFill>
                  <a:schemeClr val="dk1"/>
                </a:solidFill>
                <a:latin typeface="Arial"/>
                <a:ea typeface="Arial"/>
                <a:cs typeface="Arial"/>
                <a:sym typeface="Arial"/>
              </a:defRPr>
            </a:lvl7pPr>
            <a:lvl8pPr marL="0" marR="0" lvl="7" indent="0" algn="r" rtl="0">
              <a:lnSpc>
                <a:spcPct val="100000"/>
              </a:lnSpc>
              <a:spcBef>
                <a:spcPts val="0"/>
              </a:spcBef>
              <a:buClr>
                <a:schemeClr val="dk1"/>
              </a:buClr>
              <a:buSzPts val="1000"/>
              <a:buFont typeface="Arial"/>
              <a:buNone/>
              <a:defRPr sz="1000" b="0" u="none" strike="noStrike">
                <a:solidFill>
                  <a:schemeClr val="dk1"/>
                </a:solidFill>
                <a:latin typeface="Arial"/>
                <a:ea typeface="Arial"/>
                <a:cs typeface="Arial"/>
                <a:sym typeface="Arial"/>
              </a:defRPr>
            </a:lvl8pPr>
            <a:lvl9pPr marL="0" marR="0" lvl="8" indent="0" algn="r" rtl="0">
              <a:lnSpc>
                <a:spcPct val="100000"/>
              </a:lnSpc>
              <a:spcBef>
                <a:spcPts val="0"/>
              </a:spcBef>
              <a:buClr>
                <a:schemeClr val="dk1"/>
              </a:buClr>
              <a:buSzPts val="1000"/>
              <a:buFont typeface="Arial"/>
              <a:buNone/>
              <a:defRPr sz="1000" b="0" u="none" strike="noStrik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
          <p:cNvSpPr txBox="1">
            <a:spLocks noGrp="1"/>
          </p:cNvSpPr>
          <p:nvPr>
            <p:ph type="title"/>
          </p:nvPr>
        </p:nvSpPr>
        <p:spPr>
          <a:xfrm>
            <a:off x="685800" y="1314360"/>
            <a:ext cx="7772040" cy="1371960"/>
          </a:xfrm>
          <a:prstGeom prst="rect">
            <a:avLst/>
          </a:prstGeom>
          <a:noFill/>
          <a:ln>
            <a:noFill/>
          </a:ln>
        </p:spPr>
        <p:txBody>
          <a:bodyPr spcFirstLastPara="1" wrap="square" lIns="0" tIns="0" rIns="0" bIns="0" anchor="b" anchorCtr="0">
            <a:normAutofit/>
          </a:bodyPr>
          <a:lstStyle/>
          <a:p>
            <a:pPr marL="0" lvl="0" indent="0" algn="r" rtl="0">
              <a:lnSpc>
                <a:spcPct val="100000"/>
              </a:lnSpc>
              <a:spcBef>
                <a:spcPts val="0"/>
              </a:spcBef>
              <a:spcAft>
                <a:spcPts val="0"/>
              </a:spcAft>
              <a:buClr>
                <a:schemeClr val="dk2"/>
              </a:buClr>
              <a:buSzPts val="4800"/>
              <a:buFont typeface="Lucida Sans"/>
              <a:buNone/>
            </a:pPr>
            <a:r>
              <a:rPr lang="en" sz="4800" b="1" strike="noStrike">
                <a:solidFill>
                  <a:schemeClr val="dk2"/>
                </a:solidFill>
                <a:latin typeface="Lucida Sans"/>
                <a:ea typeface="Lucida Sans"/>
                <a:cs typeface="Lucida Sans"/>
                <a:sym typeface="Lucida Sans"/>
              </a:rPr>
              <a:t>Unit No 3</a:t>
            </a:r>
            <a:endParaRPr sz="4800" b="0" strike="noStrike">
              <a:solidFill>
                <a:srgbClr val="000000"/>
              </a:solidFill>
              <a:latin typeface="Arial"/>
              <a:ea typeface="Arial"/>
              <a:cs typeface="Arial"/>
              <a:sym typeface="Arial"/>
            </a:endParaRPr>
          </a:p>
        </p:txBody>
      </p:sp>
      <p:sp>
        <p:nvSpPr>
          <p:cNvPr id="337" name="Google Shape;337;p1"/>
          <p:cNvSpPr txBox="1">
            <a:spLocks noGrp="1"/>
          </p:cNvSpPr>
          <p:nvPr>
            <p:ph type="subTitle" idx="1"/>
          </p:nvPr>
        </p:nvSpPr>
        <p:spPr>
          <a:xfrm>
            <a:off x="685800" y="2708640"/>
            <a:ext cx="7772040" cy="899280"/>
          </a:xfrm>
          <a:prstGeom prst="rect">
            <a:avLst/>
          </a:prstGeom>
          <a:noFill/>
          <a:ln>
            <a:noFill/>
          </a:ln>
        </p:spPr>
        <p:txBody>
          <a:bodyPr spcFirstLastPara="1" wrap="square" lIns="45700" tIns="0" rIns="45700" bIns="0" anchor="t" anchorCtr="0">
            <a:normAutofit/>
          </a:bodyPr>
          <a:lstStyle/>
          <a:p>
            <a:pPr marL="0" marR="0" lvl="0" indent="0" algn="r" rtl="0">
              <a:lnSpc>
                <a:spcPct val="100000"/>
              </a:lnSpc>
              <a:spcBef>
                <a:spcPts val="0"/>
              </a:spcBef>
              <a:spcAft>
                <a:spcPts val="0"/>
              </a:spcAft>
              <a:buClr>
                <a:schemeClr val="dk2"/>
              </a:buClr>
              <a:buSzPts val="2700"/>
              <a:buFont typeface="Lucida Sans"/>
              <a:buNone/>
            </a:pPr>
            <a:r>
              <a:rPr lang="en" sz="2700" b="1" i="0" u="none" strike="noStrike" cap="none">
                <a:solidFill>
                  <a:schemeClr val="dk2"/>
                </a:solidFill>
                <a:latin typeface="Lucida Sans"/>
                <a:ea typeface="Lucida Sans"/>
                <a:cs typeface="Lucida Sans"/>
                <a:sym typeface="Lucida Sans"/>
              </a:rPr>
              <a:t>Memory and Peripherals interfacing</a:t>
            </a:r>
            <a:endParaRPr sz="27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p11"/>
          <p:cNvPicPr preferRelativeResize="0"/>
          <p:nvPr/>
        </p:nvPicPr>
        <p:blipFill rotWithShape="1">
          <a:blip r:embed="rId3">
            <a:alphaModFix/>
          </a:blip>
          <a:srcRect/>
          <a:stretch/>
        </p:blipFill>
        <p:spPr>
          <a:xfrm>
            <a:off x="319320" y="743400"/>
            <a:ext cx="7652880" cy="3490200"/>
          </a:xfrm>
          <a:prstGeom prst="rect">
            <a:avLst/>
          </a:prstGeom>
          <a:noFill/>
          <a:ln>
            <a:noFill/>
          </a:ln>
        </p:spPr>
      </p:pic>
      <p:sp>
        <p:nvSpPr>
          <p:cNvPr id="392" name="Google Shape;392;p11"/>
          <p:cNvSpPr/>
          <p:nvPr/>
        </p:nvSpPr>
        <p:spPr>
          <a:xfrm>
            <a:off x="2911320" y="232920"/>
            <a:ext cx="2999520" cy="433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650" b="1" i="0" u="none" strike="noStrike" cap="none">
                <a:solidFill>
                  <a:srgbClr val="000000"/>
                </a:solidFill>
                <a:highlight>
                  <a:srgbClr val="FFFFFF"/>
                </a:highlight>
                <a:latin typeface="Arial"/>
                <a:ea typeface="Arial"/>
                <a:cs typeface="Arial"/>
                <a:sym typeface="Arial"/>
              </a:rPr>
              <a:t>MEMORY STRUCTURE </a:t>
            </a:r>
            <a:endParaRPr sz="165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13"/>
          <p:cNvPicPr preferRelativeResize="0"/>
          <p:nvPr/>
        </p:nvPicPr>
        <p:blipFill rotWithShape="1">
          <a:blip r:embed="rId3">
            <a:alphaModFix/>
          </a:blip>
          <a:srcRect/>
          <a:stretch/>
        </p:blipFill>
        <p:spPr>
          <a:xfrm>
            <a:off x="45720" y="670680"/>
            <a:ext cx="4852440" cy="3954240"/>
          </a:xfrm>
          <a:prstGeom prst="rect">
            <a:avLst/>
          </a:prstGeom>
          <a:noFill/>
          <a:ln>
            <a:noFill/>
          </a:ln>
        </p:spPr>
      </p:pic>
      <p:sp>
        <p:nvSpPr>
          <p:cNvPr id="406" name="Google Shape;406;p13"/>
          <p:cNvSpPr/>
          <p:nvPr/>
        </p:nvSpPr>
        <p:spPr>
          <a:xfrm>
            <a:off x="4898520" y="320400"/>
            <a:ext cx="4068835" cy="3446491"/>
          </a:xfrm>
          <a:prstGeom prst="rect">
            <a:avLst/>
          </a:prstGeom>
          <a:noFill/>
          <a:ln>
            <a:noFill/>
          </a:ln>
        </p:spPr>
        <p:txBody>
          <a:bodyPr spcFirstLastPara="1" wrap="square" lIns="91425" tIns="91425" rIns="91425" bIns="91425" anchor="t" anchorCtr="0">
            <a:spAutoFit/>
          </a:bodyPr>
          <a:lstStyle/>
          <a:p>
            <a:pPr marL="457200" marR="0" lvl="0" indent="-228600" algn="l" rtl="0">
              <a:lnSpc>
                <a:spcPct val="157000"/>
              </a:lnSpc>
              <a:spcBef>
                <a:spcPts val="0"/>
              </a:spcBef>
              <a:spcAft>
                <a:spcPts val="0"/>
              </a:spcAft>
              <a:buNone/>
            </a:pPr>
            <a:endParaRPr sz="1050" b="0" i="0" u="none" strike="noStrike" cap="none" dirty="0">
              <a:solidFill>
                <a:srgbClr val="000000"/>
              </a:solidFill>
              <a:latin typeface="Arial"/>
              <a:ea typeface="Arial"/>
              <a:cs typeface="Arial"/>
              <a:sym typeface="Arial"/>
            </a:endParaRPr>
          </a:p>
          <a:p>
            <a:pPr marL="457200" marR="0" lvl="0" indent="-228600" algn="l" rtl="0">
              <a:lnSpc>
                <a:spcPct val="157000"/>
              </a:lnSpc>
              <a:spcBef>
                <a:spcPts val="0"/>
              </a:spcBef>
              <a:spcAft>
                <a:spcPts val="0"/>
              </a:spcAft>
              <a:buNone/>
            </a:pPr>
            <a:r>
              <a:rPr lang="en" sz="1450" b="1" i="0" u="none" strike="noStrike" cap="none" dirty="0">
                <a:solidFill>
                  <a:srgbClr val="FF0000"/>
                </a:solidFill>
                <a:latin typeface="Arial"/>
                <a:ea typeface="Arial"/>
                <a:cs typeface="Arial"/>
                <a:sym typeface="Arial"/>
              </a:rPr>
              <a:t>2. Data pins:</a:t>
            </a:r>
            <a:r>
              <a:rPr lang="en" sz="1050" b="0" i="0" u="none" strike="noStrike" cap="none" dirty="0">
                <a:solidFill>
                  <a:schemeClr val="dk1"/>
                </a:solidFill>
                <a:latin typeface="Arial"/>
                <a:ea typeface="Arial"/>
                <a:cs typeface="Arial"/>
                <a:sym typeface="Arial"/>
              </a:rPr>
              <a:t> </a:t>
            </a:r>
            <a:endParaRPr sz="1050" b="0" i="0" u="none" strike="noStrike" cap="none" dirty="0">
              <a:solidFill>
                <a:srgbClr val="000000"/>
              </a:solidFill>
              <a:latin typeface="Arial"/>
              <a:ea typeface="Arial"/>
              <a:cs typeface="Arial"/>
              <a:sym typeface="Arial"/>
            </a:endParaRPr>
          </a:p>
          <a:p>
            <a:pPr marL="457200" marR="0" lvl="0" indent="-228600" algn="l" rtl="0">
              <a:lnSpc>
                <a:spcPct val="157000"/>
              </a:lnSpc>
              <a:spcBef>
                <a:spcPts val="0"/>
              </a:spcBef>
              <a:spcAft>
                <a:spcPts val="0"/>
              </a:spcAft>
              <a:buNone/>
            </a:pPr>
            <a:r>
              <a:rPr lang="en" sz="1200" b="0" i="0" u="none" strike="noStrike" cap="none" dirty="0">
                <a:solidFill>
                  <a:schemeClr val="dk1"/>
                </a:solidFill>
                <a:latin typeface="Arial"/>
                <a:ea typeface="Arial"/>
                <a:cs typeface="Arial"/>
                <a:sym typeface="Arial"/>
              </a:rPr>
              <a:t>Number of flip flop in each location is 4/8, then data pins 4/8.</a:t>
            </a:r>
            <a:r>
              <a:rPr lang="en" sz="1050" b="0" i="0" u="none" strike="noStrike" cap="none" dirty="0">
                <a:solidFill>
                  <a:schemeClr val="dk1"/>
                </a:solidFill>
                <a:latin typeface="Arial"/>
                <a:ea typeface="Arial"/>
                <a:cs typeface="Arial"/>
                <a:sym typeface="Arial"/>
              </a:rPr>
              <a:t> </a:t>
            </a:r>
            <a:endParaRPr sz="1050" b="0" i="0" u="none" strike="noStrike" cap="none" dirty="0">
              <a:solidFill>
                <a:srgbClr val="000000"/>
              </a:solidFill>
              <a:latin typeface="Arial"/>
              <a:ea typeface="Arial"/>
              <a:cs typeface="Arial"/>
              <a:sym typeface="Arial"/>
            </a:endParaRPr>
          </a:p>
          <a:p>
            <a:pPr marL="457200" marR="0" lvl="0" indent="-228600" algn="l" rtl="0">
              <a:lnSpc>
                <a:spcPct val="157000"/>
              </a:lnSpc>
              <a:spcBef>
                <a:spcPts val="0"/>
              </a:spcBef>
              <a:spcAft>
                <a:spcPts val="0"/>
              </a:spcAft>
              <a:buNone/>
            </a:pPr>
            <a:r>
              <a:rPr lang="en" sz="1350" b="1" i="0" u="none" strike="noStrike" cap="none" dirty="0">
                <a:solidFill>
                  <a:srgbClr val="FF0000"/>
                </a:solidFill>
                <a:latin typeface="Arial"/>
                <a:ea typeface="Arial"/>
                <a:cs typeface="Arial"/>
                <a:sym typeface="Arial"/>
              </a:rPr>
              <a:t>3. Control pins</a:t>
            </a:r>
            <a:r>
              <a:rPr lang="en" sz="1200" b="1" i="0" u="none" strike="noStrike" cap="none" dirty="0" smtClean="0">
                <a:solidFill>
                  <a:srgbClr val="FF0000"/>
                </a:solidFill>
                <a:latin typeface="Arial"/>
                <a:ea typeface="Arial"/>
                <a:cs typeface="Arial"/>
                <a:sym typeface="Arial"/>
              </a:rPr>
              <a:t>:</a:t>
            </a:r>
          </a:p>
          <a:p>
            <a:pPr marL="457200" marR="0" lvl="0" indent="-228600" algn="l" rtl="0">
              <a:lnSpc>
                <a:spcPct val="157000"/>
              </a:lnSpc>
              <a:spcBef>
                <a:spcPts val="0"/>
              </a:spcBef>
              <a:spcAft>
                <a:spcPts val="0"/>
              </a:spcAft>
              <a:buNone/>
            </a:pPr>
            <a:r>
              <a:rPr lang="en" sz="1200" b="1" dirty="0">
                <a:solidFill>
                  <a:srgbClr val="FF0000"/>
                </a:solidFill>
              </a:rPr>
              <a:t> </a:t>
            </a:r>
            <a:r>
              <a:rPr lang="en" sz="1200" b="1" i="0" u="none" strike="noStrike" cap="none" dirty="0" smtClean="0">
                <a:solidFill>
                  <a:srgbClr val="FF0000"/>
                </a:solidFill>
                <a:latin typeface="Arial"/>
                <a:ea typeface="Arial"/>
                <a:cs typeface="Arial"/>
                <a:sym typeface="Arial"/>
              </a:rPr>
              <a:t> </a:t>
            </a:r>
            <a:r>
              <a:rPr lang="en" sz="1200" b="0" i="0" u="none" strike="noStrike" cap="none" dirty="0">
                <a:solidFill>
                  <a:schemeClr val="dk1"/>
                </a:solidFill>
                <a:latin typeface="Arial"/>
                <a:ea typeface="Arial"/>
                <a:cs typeface="Arial"/>
                <a:sym typeface="Arial"/>
              </a:rPr>
              <a:t>ROM/ EPROM will consist of only RD (OE) RAM will have control pins RD &amp; WR.</a:t>
            </a:r>
            <a:endParaRPr sz="1200" b="0" i="0" u="none" strike="noStrike" cap="none" dirty="0">
              <a:solidFill>
                <a:srgbClr val="000000"/>
              </a:solidFill>
              <a:latin typeface="Arial"/>
              <a:ea typeface="Arial"/>
              <a:cs typeface="Arial"/>
              <a:sym typeface="Arial"/>
            </a:endParaRPr>
          </a:p>
          <a:p>
            <a:pPr marL="457200" marR="0" lvl="0" indent="-228600" algn="l" rtl="0">
              <a:lnSpc>
                <a:spcPct val="157000"/>
              </a:lnSpc>
              <a:spcBef>
                <a:spcPts val="0"/>
              </a:spcBef>
              <a:spcAft>
                <a:spcPts val="0"/>
              </a:spcAft>
              <a:buNone/>
            </a:pPr>
            <a:r>
              <a:rPr lang="en" sz="1050" b="0" i="0" u="none" strike="noStrike" cap="none" dirty="0">
                <a:solidFill>
                  <a:schemeClr val="dk1"/>
                </a:solidFill>
                <a:latin typeface="Arial"/>
                <a:ea typeface="Arial"/>
                <a:cs typeface="Arial"/>
                <a:sym typeface="Arial"/>
              </a:rPr>
              <a:t> </a:t>
            </a:r>
            <a:r>
              <a:rPr lang="en" sz="1250" b="1" i="0" u="none" strike="noStrike" cap="none" dirty="0">
                <a:solidFill>
                  <a:srgbClr val="FF0000"/>
                </a:solidFill>
                <a:latin typeface="Arial"/>
                <a:ea typeface="Arial"/>
                <a:cs typeface="Arial"/>
                <a:sym typeface="Arial"/>
              </a:rPr>
              <a:t>4. Commons pins:</a:t>
            </a:r>
            <a:r>
              <a:rPr lang="en" sz="1050" b="0" i="0" u="none" strike="noStrike" cap="none" dirty="0">
                <a:solidFill>
                  <a:schemeClr val="dk1"/>
                </a:solidFill>
                <a:latin typeface="Arial"/>
                <a:ea typeface="Arial"/>
                <a:cs typeface="Arial"/>
                <a:sym typeface="Arial"/>
              </a:rPr>
              <a:t> </a:t>
            </a:r>
            <a:r>
              <a:rPr lang="en" sz="1200" b="0" i="0" u="none" strike="noStrike" cap="none" dirty="0">
                <a:solidFill>
                  <a:schemeClr val="dk1"/>
                </a:solidFill>
                <a:latin typeface="Arial"/>
                <a:ea typeface="Arial"/>
                <a:cs typeface="Arial"/>
                <a:sym typeface="Arial"/>
              </a:rPr>
              <a:t>CS (chip select) .</a:t>
            </a:r>
            <a:endParaRPr sz="1200" b="0" i="0" u="none" strike="noStrike" cap="none" dirty="0">
              <a:solidFill>
                <a:srgbClr val="000000"/>
              </a:solidFill>
              <a:latin typeface="Arial"/>
              <a:ea typeface="Arial"/>
              <a:cs typeface="Arial"/>
              <a:sym typeface="Arial"/>
            </a:endParaRPr>
          </a:p>
          <a:p>
            <a:pPr marL="457200" marR="0" lvl="0" indent="-228600" algn="l" rtl="0">
              <a:lnSpc>
                <a:spcPct val="157000"/>
              </a:lnSpc>
              <a:spcBef>
                <a:spcPts val="0"/>
              </a:spcBef>
              <a:spcAft>
                <a:spcPts val="0"/>
              </a:spcAft>
              <a:buNone/>
            </a:pPr>
            <a:r>
              <a:rPr lang="en" sz="1200" b="0" i="0" u="none" strike="noStrike" cap="none" dirty="0">
                <a:solidFill>
                  <a:schemeClr val="dk1"/>
                </a:solidFill>
                <a:latin typeface="Arial"/>
                <a:ea typeface="Arial"/>
                <a:cs typeface="Arial"/>
                <a:sym typeface="Arial"/>
              </a:rPr>
              <a:t>  CS is generated using: i. NAND gate </a:t>
            </a:r>
            <a:endParaRPr sz="1200" b="0" i="0" u="none" strike="noStrike" cap="none" dirty="0">
              <a:solidFill>
                <a:srgbClr val="000000"/>
              </a:solidFill>
              <a:latin typeface="Arial"/>
              <a:ea typeface="Arial"/>
              <a:cs typeface="Arial"/>
              <a:sym typeface="Arial"/>
            </a:endParaRPr>
          </a:p>
          <a:p>
            <a:pPr marL="457200" marR="0" lvl="0" indent="-228600" algn="l" rtl="0">
              <a:lnSpc>
                <a:spcPct val="157000"/>
              </a:lnSpc>
              <a:spcBef>
                <a:spcPts val="0"/>
              </a:spcBef>
              <a:spcAft>
                <a:spcPts val="0"/>
              </a:spcAft>
              <a:buNone/>
            </a:pPr>
            <a:r>
              <a:rPr lang="en" sz="1200" b="0" i="0" u="none" strike="noStrike" cap="none" dirty="0">
                <a:solidFill>
                  <a:schemeClr val="dk1"/>
                </a:solidFill>
                <a:latin typeface="Arial"/>
                <a:ea typeface="Arial"/>
                <a:cs typeface="Arial"/>
                <a:sym typeface="Arial"/>
              </a:rPr>
              <a:t>                                      ii. 3 to 8 decoder </a:t>
            </a:r>
            <a:endParaRPr sz="1200" b="0" i="0" u="none" strike="noStrike" cap="none" dirty="0">
              <a:solidFill>
                <a:srgbClr val="000000"/>
              </a:solidFill>
              <a:latin typeface="Arial"/>
              <a:ea typeface="Arial"/>
              <a:cs typeface="Arial"/>
              <a:sym typeface="Arial"/>
            </a:endParaRPr>
          </a:p>
          <a:p>
            <a:pPr marL="457200" marR="0" lvl="0" indent="-228600" algn="l" rtl="0">
              <a:lnSpc>
                <a:spcPct val="157000"/>
              </a:lnSpc>
              <a:spcBef>
                <a:spcPts val="0"/>
              </a:spcBef>
              <a:spcAft>
                <a:spcPts val="0"/>
              </a:spcAft>
              <a:buNone/>
            </a:pPr>
            <a:r>
              <a:rPr lang="en" sz="1200" b="0" i="0" u="none" strike="noStrike" cap="none" dirty="0">
                <a:solidFill>
                  <a:schemeClr val="dk1"/>
                </a:solidFill>
                <a:latin typeface="Arial"/>
                <a:ea typeface="Arial"/>
                <a:cs typeface="Arial"/>
                <a:sym typeface="Arial"/>
              </a:rPr>
              <a:t>                                     iii. PAL IC</a:t>
            </a:r>
            <a:endParaRPr sz="1200" b="0" i="0" u="none" strike="noStrike" cap="none" dirty="0">
              <a:solidFill>
                <a:srgbClr val="000000"/>
              </a:solidFill>
              <a:latin typeface="Arial"/>
              <a:ea typeface="Arial"/>
              <a:cs typeface="Arial"/>
              <a:sym typeface="Arial"/>
            </a:endParaRPr>
          </a:p>
        </p:txBody>
      </p:sp>
      <p:sp>
        <p:nvSpPr>
          <p:cNvPr id="407" name="Google Shape;407;p13"/>
          <p:cNvSpPr/>
          <p:nvPr/>
        </p:nvSpPr>
        <p:spPr>
          <a:xfrm>
            <a:off x="0" y="0"/>
            <a:ext cx="5132520" cy="780120"/>
          </a:xfrm>
          <a:prstGeom prst="rect">
            <a:avLst/>
          </a:prstGeom>
          <a:noFill/>
          <a:ln>
            <a:noFill/>
          </a:ln>
        </p:spPr>
        <p:txBody>
          <a:bodyPr spcFirstLastPara="1" wrap="square" lIns="91425" tIns="91425" rIns="91425" bIns="91425" anchor="t" anchorCtr="0">
            <a:spAutoFit/>
          </a:bodyPr>
          <a:lstStyle/>
          <a:p>
            <a:pPr marL="457200" marR="0" lvl="0" indent="-228600" algn="l" rtl="0">
              <a:lnSpc>
                <a:spcPct val="157000"/>
              </a:lnSpc>
              <a:spcBef>
                <a:spcPts val="0"/>
              </a:spcBef>
              <a:spcAft>
                <a:spcPts val="0"/>
              </a:spcAft>
              <a:buNone/>
            </a:pPr>
            <a:r>
              <a:rPr lang="en" sz="1150" b="1" i="0" u="none" strike="noStrike" cap="none">
                <a:solidFill>
                  <a:schemeClr val="dk1"/>
                </a:solidFill>
                <a:latin typeface="Arial"/>
                <a:ea typeface="Arial"/>
                <a:cs typeface="Arial"/>
                <a:sym typeface="Arial"/>
              </a:rPr>
              <a:t>PHYSICAL STRUCTURE OF PRACTICAL MEMORY IC</a:t>
            </a:r>
            <a:r>
              <a:rPr lang="en" sz="1050" b="0" i="0" u="none" strike="noStrike" cap="none">
                <a:solidFill>
                  <a:schemeClr val="dk1"/>
                </a:solidFill>
                <a:latin typeface="Arial"/>
                <a:ea typeface="Arial"/>
                <a:cs typeface="Arial"/>
                <a:sym typeface="Arial"/>
              </a:rPr>
              <a:t> </a:t>
            </a:r>
            <a:endParaRPr sz="1050" b="0" i="0" u="none" strike="noStrike" cap="none">
              <a:solidFill>
                <a:srgbClr val="000000"/>
              </a:solidFill>
              <a:latin typeface="Arial"/>
              <a:ea typeface="Arial"/>
              <a:cs typeface="Arial"/>
              <a:sym typeface="Arial"/>
            </a:endParaRPr>
          </a:p>
          <a:p>
            <a:pPr marL="457200" marR="0" lvl="0" indent="-228600" algn="l" rtl="0">
              <a:lnSpc>
                <a:spcPct val="157000"/>
              </a:lnSpc>
              <a:spcBef>
                <a:spcPts val="0"/>
              </a:spcBef>
              <a:spcAft>
                <a:spcPts val="0"/>
              </a:spcAft>
              <a:buNone/>
            </a:pPr>
            <a:r>
              <a:rPr lang="en" sz="1350" b="1" i="0" u="none" strike="noStrike" cap="none">
                <a:solidFill>
                  <a:srgbClr val="FF0000"/>
                </a:solidFill>
                <a:latin typeface="Arial"/>
                <a:ea typeface="Arial"/>
                <a:cs typeface="Arial"/>
                <a:sym typeface="Arial"/>
              </a:rPr>
              <a:t>1. Address Pins:</a:t>
            </a:r>
            <a:r>
              <a:rPr lang="en" sz="1050" b="0" i="0" u="none" strike="noStrike" cap="none">
                <a:solidFill>
                  <a:schemeClr val="dk1"/>
                </a:solidFill>
                <a:latin typeface="Arial"/>
                <a:ea typeface="Arial"/>
                <a:cs typeface="Arial"/>
                <a:sym typeface="Arial"/>
              </a:rPr>
              <a:t> </a:t>
            </a:r>
            <a:endParaRPr sz="105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4"/>
          <p:cNvSpPr/>
          <p:nvPr/>
        </p:nvSpPr>
        <p:spPr>
          <a:xfrm>
            <a:off x="0" y="0"/>
            <a:ext cx="9143640" cy="2214230"/>
          </a:xfrm>
          <a:prstGeom prst="rect">
            <a:avLst/>
          </a:prstGeom>
          <a:noFill/>
          <a:ln>
            <a:noFill/>
          </a:ln>
        </p:spPr>
        <p:txBody>
          <a:bodyPr spcFirstLastPara="1" wrap="square" lIns="91425" tIns="91425" rIns="91425" bIns="91425" anchor="t" anchorCtr="0">
            <a:spAutoFit/>
          </a:bodyPr>
          <a:lstStyle/>
          <a:p>
            <a:pPr marL="0" marR="0" lvl="0" indent="0" algn="l" rtl="0">
              <a:lnSpc>
                <a:spcPct val="157000"/>
              </a:lnSpc>
              <a:spcBef>
                <a:spcPts val="0"/>
              </a:spcBef>
              <a:spcAft>
                <a:spcPts val="0"/>
              </a:spcAft>
              <a:buNone/>
            </a:pPr>
            <a:r>
              <a:rPr lang="en" sz="1450" b="1" i="0" u="none" strike="noStrike" cap="none" dirty="0">
                <a:solidFill>
                  <a:schemeClr val="dk1"/>
                </a:solidFill>
                <a:latin typeface="Arial"/>
                <a:ea typeface="Arial"/>
                <a:cs typeface="Arial"/>
                <a:sym typeface="Arial"/>
              </a:rPr>
              <a:t>Address decoding </a:t>
            </a:r>
            <a:endParaRPr sz="1450" b="0" i="0" u="none" strike="noStrike" cap="none" dirty="0">
              <a:solidFill>
                <a:srgbClr val="000000"/>
              </a:solidFill>
              <a:latin typeface="Arial"/>
              <a:ea typeface="Arial"/>
              <a:cs typeface="Arial"/>
              <a:sym typeface="Arial"/>
            </a:endParaRPr>
          </a:p>
          <a:p>
            <a:pPr marL="0" marR="0" lvl="0" indent="0" algn="l" rtl="0">
              <a:lnSpc>
                <a:spcPct val="157000"/>
              </a:lnSpc>
              <a:spcBef>
                <a:spcPts val="0"/>
              </a:spcBef>
              <a:spcAft>
                <a:spcPts val="0"/>
              </a:spcAft>
              <a:buNone/>
            </a:pPr>
            <a:r>
              <a:rPr lang="en" sz="1450" b="1" i="0" u="none" strike="noStrike" cap="none" dirty="0">
                <a:solidFill>
                  <a:schemeClr val="dk1"/>
                </a:solidFill>
                <a:latin typeface="Arial"/>
                <a:ea typeface="Arial"/>
                <a:cs typeface="Arial"/>
                <a:sym typeface="Arial"/>
              </a:rPr>
              <a:t>  • </a:t>
            </a:r>
            <a:r>
              <a:rPr lang="en" sz="1450" b="0" i="0" u="none" strike="noStrike" cap="none" dirty="0">
                <a:solidFill>
                  <a:schemeClr val="dk1"/>
                </a:solidFill>
                <a:latin typeface="Arial"/>
                <a:ea typeface="Arial"/>
                <a:cs typeface="Arial"/>
                <a:sym typeface="Arial"/>
              </a:rPr>
              <a:t>In general all the address lines are not used by the memory devices to select particular memory locations.       </a:t>
            </a:r>
            <a:r>
              <a:rPr lang="en" sz="1450" b="0" i="0" u="none" strike="noStrike" cap="none" dirty="0" smtClean="0">
                <a:solidFill>
                  <a:schemeClr val="dk1"/>
                </a:solidFill>
                <a:latin typeface="Arial"/>
                <a:ea typeface="Arial"/>
                <a:cs typeface="Arial"/>
                <a:sym typeface="Arial"/>
              </a:rPr>
              <a:t>   • </a:t>
            </a:r>
            <a:r>
              <a:rPr lang="en" sz="1450" b="0" i="0" u="none" strike="noStrike" cap="none" dirty="0">
                <a:solidFill>
                  <a:schemeClr val="dk1"/>
                </a:solidFill>
                <a:latin typeface="Arial"/>
                <a:ea typeface="Arial"/>
                <a:cs typeface="Arial"/>
                <a:sym typeface="Arial"/>
              </a:rPr>
              <a:t>The remaining line are used to generate chip select logic.</a:t>
            </a:r>
            <a:endParaRPr sz="1450" b="0" i="0" u="none" strike="noStrike" cap="none" dirty="0">
              <a:solidFill>
                <a:srgbClr val="000000"/>
              </a:solidFill>
              <a:latin typeface="Arial"/>
              <a:ea typeface="Arial"/>
              <a:cs typeface="Arial"/>
              <a:sym typeface="Arial"/>
            </a:endParaRPr>
          </a:p>
          <a:p>
            <a:pPr marL="0" marR="0" lvl="0" indent="0" algn="l" rtl="0">
              <a:lnSpc>
                <a:spcPct val="157000"/>
              </a:lnSpc>
              <a:spcBef>
                <a:spcPts val="0"/>
              </a:spcBef>
              <a:spcAft>
                <a:spcPts val="0"/>
              </a:spcAft>
              <a:buNone/>
            </a:pPr>
            <a:r>
              <a:rPr lang="en" sz="1450" b="0" i="0" u="none" strike="noStrike" cap="none" dirty="0">
                <a:solidFill>
                  <a:schemeClr val="dk1"/>
                </a:solidFill>
                <a:latin typeface="Arial"/>
                <a:ea typeface="Arial"/>
                <a:cs typeface="Arial"/>
                <a:sym typeface="Arial"/>
              </a:rPr>
              <a:t> • Following two techniques are used to decode the address: </a:t>
            </a:r>
            <a:endParaRPr sz="1450" b="0" i="0" u="none" strike="noStrike" cap="none" dirty="0">
              <a:solidFill>
                <a:srgbClr val="000000"/>
              </a:solidFill>
              <a:latin typeface="Arial"/>
              <a:ea typeface="Arial"/>
              <a:cs typeface="Arial"/>
              <a:sym typeface="Arial"/>
            </a:endParaRPr>
          </a:p>
          <a:p>
            <a:pPr marL="457200" marR="0" lvl="0" indent="-228600" algn="l" rtl="0">
              <a:lnSpc>
                <a:spcPct val="157000"/>
              </a:lnSpc>
              <a:spcBef>
                <a:spcPts val="0"/>
              </a:spcBef>
              <a:spcAft>
                <a:spcPts val="0"/>
              </a:spcAft>
              <a:buNone/>
            </a:pPr>
            <a:r>
              <a:rPr lang="en" sz="1450" b="1" i="0" u="none" strike="noStrike" cap="none" dirty="0">
                <a:solidFill>
                  <a:schemeClr val="dk1"/>
                </a:solidFill>
                <a:latin typeface="Arial"/>
                <a:ea typeface="Arial"/>
                <a:cs typeface="Arial"/>
                <a:sym typeface="Arial"/>
              </a:rPr>
              <a:t>                                1) Absolute or Full decoding 2) Linear or Partial decoding</a:t>
            </a:r>
            <a:endParaRPr sz="1450" b="1" i="0" u="none" strike="noStrike" cap="none" dirty="0">
              <a:solidFill>
                <a:srgbClr val="000000"/>
              </a:solidFill>
              <a:latin typeface="Arial"/>
              <a:ea typeface="Arial"/>
              <a:cs typeface="Arial"/>
              <a:sym typeface="Arial"/>
            </a:endParaRPr>
          </a:p>
          <a:p>
            <a:pPr marL="457200" marR="0" lvl="0" indent="0" algn="l" rtl="0">
              <a:lnSpc>
                <a:spcPct val="157000"/>
              </a:lnSpc>
              <a:spcBef>
                <a:spcPts val="0"/>
              </a:spcBef>
              <a:spcAft>
                <a:spcPts val="0"/>
              </a:spcAft>
              <a:buNone/>
            </a:pPr>
            <a:r>
              <a:rPr lang="en" sz="1150" b="0" i="0" u="none" strike="noStrike" cap="none" dirty="0">
                <a:solidFill>
                  <a:srgbClr val="FF0000"/>
                </a:solidFill>
                <a:latin typeface="Arial"/>
                <a:ea typeface="Arial"/>
                <a:cs typeface="Arial"/>
                <a:sym typeface="Arial"/>
              </a:rPr>
              <a:t> </a:t>
            </a:r>
            <a:endParaRPr sz="1150" b="0" i="0" u="none" strike="noStrike" cap="none" dirty="0">
              <a:solidFill>
                <a:srgbClr val="000000"/>
              </a:solidFill>
              <a:latin typeface="Arial"/>
              <a:ea typeface="Arial"/>
              <a:cs typeface="Arial"/>
              <a:sym typeface="Arial"/>
            </a:endParaRPr>
          </a:p>
        </p:txBody>
      </p:sp>
      <p:sp>
        <p:nvSpPr>
          <p:cNvPr id="413" name="Google Shape;413;p14"/>
          <p:cNvSpPr/>
          <p:nvPr/>
        </p:nvSpPr>
        <p:spPr>
          <a:xfrm>
            <a:off x="0" y="1717920"/>
            <a:ext cx="4802760" cy="2938851"/>
          </a:xfrm>
          <a:prstGeom prst="rect">
            <a:avLst/>
          </a:prstGeom>
          <a:noFill/>
          <a:ln>
            <a:noFill/>
          </a:ln>
        </p:spPr>
        <p:txBody>
          <a:bodyPr spcFirstLastPara="1" wrap="square" lIns="91425" tIns="91425" rIns="91425" bIns="91425" anchor="t" anchorCtr="0">
            <a:spAutoFit/>
          </a:bodyPr>
          <a:lstStyle/>
          <a:p>
            <a:pPr marL="457200" marR="0" lvl="0" indent="0" algn="l" rtl="0">
              <a:lnSpc>
                <a:spcPct val="157000"/>
              </a:lnSpc>
              <a:spcBef>
                <a:spcPts val="0"/>
              </a:spcBef>
              <a:spcAft>
                <a:spcPts val="0"/>
              </a:spcAft>
              <a:buNone/>
            </a:pPr>
            <a:r>
              <a:rPr lang="en" sz="1550" b="1" i="0" u="none" strike="noStrike" cap="none" dirty="0">
                <a:solidFill>
                  <a:srgbClr val="FF0000"/>
                </a:solidFill>
                <a:latin typeface="Arial"/>
                <a:ea typeface="Arial"/>
                <a:cs typeface="Arial"/>
                <a:sym typeface="Arial"/>
              </a:rPr>
              <a:t>Absolute or full </a:t>
            </a:r>
            <a:r>
              <a:rPr lang="en" sz="1550" b="0" i="0" u="none" strike="noStrike" cap="none" dirty="0">
                <a:solidFill>
                  <a:srgbClr val="FF0000"/>
                </a:solidFill>
                <a:latin typeface="Arial"/>
                <a:ea typeface="Arial"/>
                <a:cs typeface="Arial"/>
                <a:sym typeface="Arial"/>
              </a:rPr>
              <a:t>decoding</a:t>
            </a:r>
            <a:endParaRPr sz="1550" b="0" i="0" u="none" strike="noStrike" cap="none" dirty="0">
              <a:solidFill>
                <a:srgbClr val="000000"/>
              </a:solidFill>
              <a:latin typeface="Arial"/>
              <a:ea typeface="Arial"/>
              <a:cs typeface="Arial"/>
              <a:sym typeface="Arial"/>
            </a:endParaRPr>
          </a:p>
          <a:p>
            <a:pPr marL="457200" marR="0" lvl="0" indent="0" algn="l" rtl="0">
              <a:lnSpc>
                <a:spcPct val="157000"/>
              </a:lnSpc>
              <a:spcBef>
                <a:spcPts val="0"/>
              </a:spcBef>
              <a:spcAft>
                <a:spcPts val="0"/>
              </a:spcAft>
              <a:buNone/>
            </a:pPr>
            <a:r>
              <a:rPr lang="en" sz="1450" b="0" i="0" u="none" strike="noStrike" cap="none" dirty="0">
                <a:solidFill>
                  <a:schemeClr val="dk1"/>
                </a:solidFill>
                <a:latin typeface="Arial"/>
                <a:ea typeface="Arial"/>
                <a:cs typeface="Arial"/>
                <a:sym typeface="Arial"/>
              </a:rPr>
              <a:t> </a:t>
            </a:r>
            <a:r>
              <a:rPr lang="en" b="0" i="0" u="none" strike="noStrike" cap="none" dirty="0">
                <a:solidFill>
                  <a:schemeClr val="dk1"/>
                </a:solidFill>
                <a:latin typeface="Arial"/>
                <a:ea typeface="Arial"/>
                <a:cs typeface="Arial"/>
                <a:sym typeface="Arial"/>
              </a:rPr>
              <a:t>• All the higher address lines are decoded to select  the memory chip.</a:t>
            </a:r>
            <a:endParaRPr b="0" i="0" u="none" strike="noStrike" cap="none" dirty="0">
              <a:solidFill>
                <a:srgbClr val="000000"/>
              </a:solidFill>
              <a:latin typeface="Arial"/>
              <a:ea typeface="Arial"/>
              <a:cs typeface="Arial"/>
              <a:sym typeface="Arial"/>
            </a:endParaRPr>
          </a:p>
          <a:p>
            <a:pPr marL="457200" marR="0" lvl="0" indent="0" algn="l" rtl="0">
              <a:lnSpc>
                <a:spcPct val="157000"/>
              </a:lnSpc>
              <a:spcBef>
                <a:spcPts val="0"/>
              </a:spcBef>
              <a:spcAft>
                <a:spcPts val="0"/>
              </a:spcAft>
              <a:buNone/>
            </a:pPr>
            <a:r>
              <a:rPr lang="en" b="0" i="0" u="none" strike="noStrike" cap="none" dirty="0">
                <a:solidFill>
                  <a:schemeClr val="dk1"/>
                </a:solidFill>
                <a:latin typeface="Arial"/>
                <a:ea typeface="Arial"/>
                <a:cs typeface="Arial"/>
                <a:sym typeface="Arial"/>
              </a:rPr>
              <a:t> • The memory chip is selected only for the specified   logic levels on these higher order address lines. </a:t>
            </a:r>
            <a:endParaRPr b="0" i="0" u="none" strike="noStrike" cap="none" dirty="0">
              <a:solidFill>
                <a:srgbClr val="000000"/>
              </a:solidFill>
              <a:latin typeface="Arial"/>
              <a:ea typeface="Arial"/>
              <a:cs typeface="Arial"/>
              <a:sym typeface="Arial"/>
            </a:endParaRPr>
          </a:p>
          <a:p>
            <a:pPr marL="457200" marR="0" lvl="0" indent="0" algn="l" rtl="0">
              <a:lnSpc>
                <a:spcPct val="157000"/>
              </a:lnSpc>
              <a:spcBef>
                <a:spcPts val="0"/>
              </a:spcBef>
              <a:spcAft>
                <a:spcPts val="0"/>
              </a:spcAft>
              <a:buNone/>
            </a:pPr>
            <a:r>
              <a:rPr lang="en" b="0" i="0" u="none" strike="noStrike" cap="none" dirty="0">
                <a:solidFill>
                  <a:schemeClr val="dk1"/>
                </a:solidFill>
                <a:latin typeface="Arial"/>
                <a:ea typeface="Arial"/>
                <a:cs typeface="Arial"/>
                <a:sym typeface="Arial"/>
              </a:rPr>
              <a:t>• So each location have fixed address. </a:t>
            </a:r>
            <a:endParaRPr b="0" i="0" u="none" strike="noStrike" cap="none" dirty="0">
              <a:solidFill>
                <a:srgbClr val="000000"/>
              </a:solidFill>
              <a:latin typeface="Arial"/>
              <a:ea typeface="Arial"/>
              <a:cs typeface="Arial"/>
              <a:sym typeface="Arial"/>
            </a:endParaRPr>
          </a:p>
          <a:p>
            <a:pPr marL="457200" marR="0" lvl="0" indent="0" algn="l" rtl="0">
              <a:lnSpc>
                <a:spcPct val="157000"/>
              </a:lnSpc>
              <a:spcBef>
                <a:spcPts val="0"/>
              </a:spcBef>
              <a:spcAft>
                <a:spcPts val="0"/>
              </a:spcAft>
              <a:buNone/>
            </a:pPr>
            <a:r>
              <a:rPr lang="en" b="0" i="0" u="none" strike="noStrike" cap="none" dirty="0">
                <a:solidFill>
                  <a:schemeClr val="dk1"/>
                </a:solidFill>
                <a:latin typeface="Arial"/>
                <a:ea typeface="Arial"/>
                <a:cs typeface="Arial"/>
                <a:sym typeface="Arial"/>
              </a:rPr>
              <a:t>• This technique is expensive</a:t>
            </a:r>
            <a:endParaRPr b="0" i="0" u="none" strike="noStrike" cap="none" dirty="0">
              <a:solidFill>
                <a:srgbClr val="000000"/>
              </a:solidFill>
              <a:latin typeface="Arial"/>
              <a:ea typeface="Arial"/>
              <a:cs typeface="Arial"/>
              <a:sym typeface="Arial"/>
            </a:endParaRPr>
          </a:p>
          <a:p>
            <a:pPr marL="457200" marR="0" lvl="0" indent="0" algn="l" rtl="0">
              <a:lnSpc>
                <a:spcPct val="157000"/>
              </a:lnSpc>
              <a:spcBef>
                <a:spcPts val="0"/>
              </a:spcBef>
              <a:spcAft>
                <a:spcPts val="0"/>
              </a:spcAft>
              <a:buNone/>
            </a:pPr>
            <a:r>
              <a:rPr lang="en" b="0" i="0" u="none" strike="noStrike" cap="none" dirty="0">
                <a:solidFill>
                  <a:schemeClr val="dk1"/>
                </a:solidFill>
                <a:latin typeface="Arial"/>
                <a:ea typeface="Arial"/>
                <a:cs typeface="Arial"/>
                <a:sym typeface="Arial"/>
              </a:rPr>
              <a:t> • It needs more hardware than partial decoding.</a:t>
            </a:r>
            <a:endParaRPr b="0" i="0" u="none" strike="noStrike" cap="none" dirty="0">
              <a:solidFill>
                <a:srgbClr val="000000"/>
              </a:solidFill>
              <a:latin typeface="Arial"/>
              <a:ea typeface="Arial"/>
              <a:cs typeface="Arial"/>
              <a:sym typeface="Arial"/>
            </a:endParaRPr>
          </a:p>
        </p:txBody>
      </p:sp>
      <p:sp>
        <p:nvSpPr>
          <p:cNvPr id="414" name="Google Shape;414;p14"/>
          <p:cNvSpPr/>
          <p:nvPr/>
        </p:nvSpPr>
        <p:spPr>
          <a:xfrm>
            <a:off x="4571820" y="1900469"/>
            <a:ext cx="4468271" cy="2573751"/>
          </a:xfrm>
          <a:prstGeom prst="rect">
            <a:avLst/>
          </a:prstGeom>
          <a:noFill/>
          <a:ln>
            <a:noFill/>
          </a:ln>
        </p:spPr>
        <p:txBody>
          <a:bodyPr spcFirstLastPara="1" wrap="square" lIns="91425" tIns="91425" rIns="91425" bIns="91425" anchor="t" anchorCtr="0">
            <a:spAutoFit/>
          </a:bodyPr>
          <a:lstStyle/>
          <a:p>
            <a:pPr marL="457200" marR="0" lvl="0" indent="-228600" algn="l" rtl="0">
              <a:lnSpc>
                <a:spcPct val="115000"/>
              </a:lnSpc>
              <a:spcBef>
                <a:spcPts val="0"/>
              </a:spcBef>
              <a:spcAft>
                <a:spcPts val="0"/>
              </a:spcAft>
              <a:buNone/>
            </a:pPr>
            <a:r>
              <a:rPr lang="en" sz="1350" b="0" i="0" u="none" strike="noStrike" cap="none" dirty="0">
                <a:solidFill>
                  <a:schemeClr val="dk1"/>
                </a:solidFill>
                <a:latin typeface="Arial"/>
                <a:ea typeface="Arial"/>
                <a:cs typeface="Arial"/>
                <a:sym typeface="Arial"/>
              </a:rPr>
              <a:t> </a:t>
            </a:r>
            <a:r>
              <a:rPr lang="en" sz="1350" b="1" i="0" u="none" strike="noStrike" cap="none" dirty="0">
                <a:solidFill>
                  <a:srgbClr val="FF0000"/>
                </a:solidFill>
                <a:latin typeface="Arial"/>
                <a:ea typeface="Arial"/>
                <a:cs typeface="Arial"/>
                <a:sym typeface="Arial"/>
              </a:rPr>
              <a:t>Partial decoding Or Linear Decoding</a:t>
            </a:r>
            <a:endParaRPr sz="135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350" b="0" i="0" u="none" strike="noStrike" cap="none" dirty="0">
                <a:solidFill>
                  <a:schemeClr val="dk1"/>
                </a:solidFill>
                <a:latin typeface="Arial"/>
                <a:ea typeface="Arial"/>
                <a:cs typeface="Arial"/>
                <a:sym typeface="Arial"/>
              </a:rPr>
              <a:t>    </a:t>
            </a:r>
            <a:r>
              <a:rPr lang="en" sz="1350" b="0" i="0" u="none" strike="noStrike" cap="none" dirty="0" smtClean="0">
                <a:solidFill>
                  <a:schemeClr val="dk1"/>
                </a:solidFill>
                <a:latin typeface="Arial"/>
                <a:ea typeface="Arial"/>
                <a:cs typeface="Arial"/>
                <a:sym typeface="Arial"/>
              </a:rPr>
              <a:t> </a:t>
            </a:r>
            <a:r>
              <a:rPr lang="en" sz="1350" b="1" i="0" u="none" strike="noStrike" cap="none" dirty="0">
                <a:solidFill>
                  <a:schemeClr val="dk1"/>
                </a:solidFill>
                <a:latin typeface="Arial"/>
                <a:ea typeface="Arial"/>
                <a:cs typeface="Arial"/>
                <a:sym typeface="Arial"/>
              </a:rPr>
              <a:t>• This technique </a:t>
            </a:r>
            <a:r>
              <a:rPr lang="en" sz="1350" b="0" i="0" u="none" strike="noStrike" cap="none" dirty="0">
                <a:solidFill>
                  <a:schemeClr val="dk1"/>
                </a:solidFill>
                <a:latin typeface="Arial"/>
                <a:ea typeface="Arial"/>
                <a:cs typeface="Arial"/>
                <a:sym typeface="Arial"/>
              </a:rPr>
              <a:t>is used in the small </a:t>
            </a:r>
            <a:endParaRPr lang="en" sz="1350" b="0" i="0" u="none" strike="noStrike" cap="none" dirty="0" smtClean="0">
              <a:solidFill>
                <a:schemeClr val="dk1"/>
              </a:solidFill>
              <a:latin typeface="Arial"/>
              <a:ea typeface="Arial"/>
              <a:cs typeface="Arial"/>
              <a:sym typeface="Arial"/>
            </a:endParaRPr>
          </a:p>
          <a:p>
            <a:pPr marL="0" marR="0" lvl="0" indent="0" algn="l" rtl="0">
              <a:lnSpc>
                <a:spcPct val="115000"/>
              </a:lnSpc>
              <a:spcBef>
                <a:spcPts val="0"/>
              </a:spcBef>
              <a:spcAft>
                <a:spcPts val="0"/>
              </a:spcAft>
              <a:buNone/>
            </a:pPr>
            <a:r>
              <a:rPr lang="en" sz="1350" dirty="0">
                <a:solidFill>
                  <a:schemeClr val="dk1"/>
                </a:solidFill>
              </a:rPr>
              <a:t> </a:t>
            </a:r>
            <a:r>
              <a:rPr lang="en" sz="1350" dirty="0" smtClean="0">
                <a:solidFill>
                  <a:schemeClr val="dk1"/>
                </a:solidFill>
              </a:rPr>
              <a:t>                                     </a:t>
            </a:r>
            <a:r>
              <a:rPr lang="en" sz="1350" b="0" i="0" u="none" strike="noStrike" cap="none" dirty="0" smtClean="0">
                <a:solidFill>
                  <a:schemeClr val="dk1"/>
                </a:solidFill>
                <a:latin typeface="Arial"/>
                <a:ea typeface="Arial"/>
                <a:cs typeface="Arial"/>
                <a:sym typeface="Arial"/>
              </a:rPr>
              <a:t>system </a:t>
            </a:r>
            <a:endParaRPr sz="1350" b="0" i="0" u="none" strike="noStrike" cap="none" dirty="0">
              <a:solidFill>
                <a:srgbClr val="000000"/>
              </a:solidFill>
              <a:latin typeface="Arial"/>
              <a:ea typeface="Arial"/>
              <a:cs typeface="Arial"/>
              <a:sym typeface="Arial"/>
            </a:endParaRPr>
          </a:p>
          <a:p>
            <a:pPr marL="457200" marR="0" lvl="0" indent="-228600" algn="l" rtl="0">
              <a:lnSpc>
                <a:spcPct val="115000"/>
              </a:lnSpc>
              <a:spcBef>
                <a:spcPts val="0"/>
              </a:spcBef>
              <a:spcAft>
                <a:spcPts val="0"/>
              </a:spcAft>
              <a:buNone/>
            </a:pPr>
            <a:r>
              <a:rPr lang="en" sz="1350" b="0" i="0" u="none" strike="noStrike" cap="none" dirty="0">
                <a:solidFill>
                  <a:schemeClr val="dk1"/>
                </a:solidFill>
                <a:latin typeface="Arial"/>
                <a:ea typeface="Arial"/>
                <a:cs typeface="Arial"/>
                <a:sym typeface="Arial"/>
              </a:rPr>
              <a:t>• All the address lines are not used to generate chip select logic </a:t>
            </a:r>
            <a:endParaRPr sz="1350" b="0" i="0" u="none" strike="noStrike" cap="none" dirty="0">
              <a:solidFill>
                <a:srgbClr val="000000"/>
              </a:solidFill>
              <a:latin typeface="Arial"/>
              <a:ea typeface="Arial"/>
              <a:cs typeface="Arial"/>
              <a:sym typeface="Arial"/>
            </a:endParaRPr>
          </a:p>
          <a:p>
            <a:pPr marL="457200" marR="0" lvl="0" indent="-228600" algn="l" rtl="0">
              <a:lnSpc>
                <a:spcPct val="115000"/>
              </a:lnSpc>
              <a:spcBef>
                <a:spcPts val="0"/>
              </a:spcBef>
              <a:spcAft>
                <a:spcPts val="0"/>
              </a:spcAft>
              <a:buNone/>
            </a:pPr>
            <a:r>
              <a:rPr lang="en" sz="1350" b="0" i="0" u="none" strike="noStrike" cap="none" dirty="0">
                <a:solidFill>
                  <a:schemeClr val="dk1"/>
                </a:solidFill>
                <a:latin typeface="Arial"/>
                <a:ea typeface="Arial"/>
                <a:cs typeface="Arial"/>
                <a:sym typeface="Arial"/>
              </a:rPr>
              <a:t>• Individual High order address lines are used to decode the chip select for the memory chips.</a:t>
            </a:r>
            <a:endParaRPr sz="1350" b="0" i="0" u="none" strike="noStrike" cap="none" dirty="0">
              <a:solidFill>
                <a:srgbClr val="000000"/>
              </a:solidFill>
              <a:latin typeface="Arial"/>
              <a:ea typeface="Arial"/>
              <a:cs typeface="Arial"/>
              <a:sym typeface="Arial"/>
            </a:endParaRPr>
          </a:p>
          <a:p>
            <a:pPr marL="457200" marR="0" lvl="0" indent="-228600" algn="l" rtl="0">
              <a:lnSpc>
                <a:spcPct val="115000"/>
              </a:lnSpc>
              <a:spcBef>
                <a:spcPts val="0"/>
              </a:spcBef>
              <a:spcAft>
                <a:spcPts val="0"/>
              </a:spcAft>
              <a:buNone/>
            </a:pPr>
            <a:r>
              <a:rPr lang="en" sz="1350" b="0" i="0" u="none" strike="noStrike" cap="none" dirty="0">
                <a:solidFill>
                  <a:schemeClr val="dk1"/>
                </a:solidFill>
                <a:latin typeface="Arial"/>
                <a:ea typeface="Arial"/>
                <a:cs typeface="Arial"/>
                <a:sym typeface="Arial"/>
              </a:rPr>
              <a:t> • Less hardware is required</a:t>
            </a:r>
            <a:endParaRPr sz="1350" b="0" i="0" u="none" strike="noStrike" cap="none" dirty="0">
              <a:solidFill>
                <a:srgbClr val="000000"/>
              </a:solidFill>
              <a:latin typeface="Arial"/>
              <a:ea typeface="Arial"/>
              <a:cs typeface="Arial"/>
              <a:sym typeface="Arial"/>
            </a:endParaRPr>
          </a:p>
          <a:p>
            <a:pPr marL="457200" marR="0" lvl="0" indent="-228600" algn="l" rtl="0">
              <a:lnSpc>
                <a:spcPct val="115000"/>
              </a:lnSpc>
              <a:spcBef>
                <a:spcPts val="0"/>
              </a:spcBef>
              <a:spcAft>
                <a:spcPts val="0"/>
              </a:spcAft>
              <a:buNone/>
            </a:pPr>
            <a:r>
              <a:rPr lang="en" sz="1350" b="0" i="0" u="none" strike="noStrike" cap="none" dirty="0">
                <a:solidFill>
                  <a:schemeClr val="dk1"/>
                </a:solidFill>
                <a:latin typeface="Arial"/>
                <a:ea typeface="Arial"/>
                <a:cs typeface="Arial"/>
                <a:sym typeface="Arial"/>
              </a:rPr>
              <a:t>. • Drawback is address of location is not fixed, so each location may have multiple address. </a:t>
            </a:r>
            <a:endParaRPr sz="135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15"/>
          <p:cNvSpPr txBox="1">
            <a:spLocks noGrp="1"/>
          </p:cNvSpPr>
          <p:nvPr>
            <p:ph type="title"/>
          </p:nvPr>
        </p:nvSpPr>
        <p:spPr>
          <a:xfrm>
            <a:off x="166254" y="83127"/>
            <a:ext cx="8301911" cy="737754"/>
          </a:xfrm>
          <a:prstGeom prst="rect">
            <a:avLst/>
          </a:prstGeom>
          <a:noFill/>
          <a:ln>
            <a:noFill/>
          </a:ln>
        </p:spPr>
        <p:txBody>
          <a:bodyPr spcFirstLastPara="1" wrap="square" lIns="0" tIns="91425" rIns="0" bIns="91425" anchor="t" anchorCtr="0">
            <a:normAutofit fontScale="90000"/>
          </a:bodyPr>
          <a:lstStyle/>
          <a:p>
            <a:pPr marL="0" lvl="0" indent="0" algn="l" rtl="0">
              <a:lnSpc>
                <a:spcPct val="115000"/>
              </a:lnSpc>
              <a:spcBef>
                <a:spcPts val="0"/>
              </a:spcBef>
              <a:spcAft>
                <a:spcPts val="0"/>
              </a:spcAft>
              <a:buClr>
                <a:srgbClr val="444444"/>
              </a:buClr>
              <a:buSzPct val="100000"/>
              <a:buFont typeface="Arial"/>
              <a:buNone/>
            </a:pPr>
            <a:r>
              <a:rPr lang="en" sz="1650" b="1" strike="noStrike" dirty="0">
                <a:solidFill>
                  <a:srgbClr val="444444"/>
                </a:solidFill>
                <a:highlight>
                  <a:srgbClr val="FFFFFF"/>
                </a:highlight>
                <a:latin typeface="Arial"/>
                <a:ea typeface="Arial"/>
                <a:cs typeface="Arial"/>
                <a:sym typeface="Arial"/>
              </a:rPr>
              <a:t>Absolute decoding VS Partial Decoding</a:t>
            </a:r>
            <a:endParaRPr sz="1650" b="0" strike="noStrike" dirty="0">
              <a:solidFill>
                <a:srgbClr val="000000"/>
              </a:solidFill>
              <a:latin typeface="Arial"/>
              <a:ea typeface="Arial"/>
              <a:cs typeface="Arial"/>
              <a:sym typeface="Arial"/>
            </a:endParaRPr>
          </a:p>
          <a:p>
            <a:pPr marL="0" lvl="0" indent="0" algn="l" rtl="0">
              <a:lnSpc>
                <a:spcPct val="100000"/>
              </a:lnSpc>
              <a:spcBef>
                <a:spcPts val="400"/>
              </a:spcBef>
              <a:spcAft>
                <a:spcPts val="0"/>
              </a:spcAft>
              <a:buClr>
                <a:srgbClr val="444444"/>
              </a:buClr>
              <a:buSzPct val="100000"/>
              <a:buFont typeface="Times New Roman"/>
              <a:buNone/>
            </a:pPr>
            <a:r>
              <a:rPr lang="en" sz="1620" b="1" strike="noStrike" dirty="0">
                <a:solidFill>
                  <a:srgbClr val="444444"/>
                </a:solidFill>
                <a:highlight>
                  <a:srgbClr val="FFFFFF"/>
                </a:highlight>
                <a:latin typeface="Times New Roman"/>
                <a:ea typeface="Times New Roman"/>
                <a:cs typeface="Times New Roman"/>
                <a:sym typeface="Times New Roman"/>
              </a:rPr>
              <a:t>ABSOLUTE DECODING</a:t>
            </a:r>
            <a:endParaRPr sz="1620" b="0" strike="noStrike" dirty="0">
              <a:solidFill>
                <a:srgbClr val="000000"/>
              </a:solidFill>
              <a:latin typeface="Arial"/>
              <a:ea typeface="Arial"/>
              <a:cs typeface="Arial"/>
              <a:sym typeface="Arial"/>
            </a:endParaRPr>
          </a:p>
          <a:p>
            <a:r>
              <a:rPr lang="en-US" sz="2000" dirty="0" smtClean="0"/>
              <a:t/>
            </a:r>
            <a:br>
              <a:rPr lang="en-US" sz="2000" dirty="0" smtClean="0"/>
            </a:br>
            <a:r>
              <a:rPr lang="en-US" sz="2000" dirty="0" smtClean="0"/>
              <a:t>Absolute </a:t>
            </a:r>
            <a:r>
              <a:rPr lang="en-US" sz="2000" dirty="0"/>
              <a:t>decoding is a method of address decoding in which a </a:t>
            </a:r>
            <a:r>
              <a:rPr lang="en-US" sz="2000" b="1" dirty="0"/>
              <a:t>specific and fixed address range</a:t>
            </a:r>
            <a:r>
              <a:rPr lang="en-US" sz="2000" dirty="0"/>
              <a:t> is assigned to a peripheral device or memory module. </a:t>
            </a:r>
            <a:r>
              <a:rPr lang="en-US" sz="2000" dirty="0" smtClean="0"/>
              <a:t/>
            </a:r>
            <a:br>
              <a:rPr lang="en-US" sz="2000" dirty="0" smtClean="0"/>
            </a:br>
            <a:r>
              <a:rPr lang="en-US" sz="2000" dirty="0"/>
              <a:t/>
            </a:r>
            <a:br>
              <a:rPr lang="en-US" sz="2000" dirty="0"/>
            </a:br>
            <a:r>
              <a:rPr lang="en-US" sz="2000" dirty="0" smtClean="0"/>
              <a:t>This </a:t>
            </a:r>
            <a:r>
              <a:rPr lang="en-US" sz="2000" dirty="0"/>
              <a:t>means that only a particular device will respond when the processor accesses that memory address</a:t>
            </a:r>
            <a:r>
              <a:rPr lang="en-US" sz="2000" dirty="0" smtClean="0"/>
              <a:t>.</a:t>
            </a:r>
            <a:br>
              <a:rPr lang="en-US" sz="2000" dirty="0" smtClean="0"/>
            </a:br>
            <a:r>
              <a:rPr lang="en-US" sz="2000" dirty="0"/>
              <a:t/>
            </a:r>
            <a:br>
              <a:rPr lang="en-US" sz="2000" dirty="0"/>
            </a:br>
            <a:r>
              <a:rPr lang="en-US" sz="2000" b="1" dirty="0"/>
              <a:t>How It Works:</a:t>
            </a:r>
            <a:br>
              <a:rPr lang="en-US" sz="2000" b="1" dirty="0"/>
            </a:br>
            <a:r>
              <a:rPr lang="en-US" sz="2000" b="1" dirty="0" smtClean="0"/>
              <a:t>       </a:t>
            </a:r>
            <a:r>
              <a:rPr lang="en-US" dirty="0" smtClean="0"/>
              <a:t>The </a:t>
            </a:r>
            <a:r>
              <a:rPr lang="en-US" b="1" dirty="0"/>
              <a:t>8086 processor</a:t>
            </a:r>
            <a:r>
              <a:rPr lang="en-US" dirty="0"/>
              <a:t> generates a </a:t>
            </a:r>
            <a:r>
              <a:rPr lang="en-US" b="1" dirty="0"/>
              <a:t>20-bit address</a:t>
            </a:r>
            <a:r>
              <a:rPr lang="en-US" dirty="0"/>
              <a:t> (since it has a 1MB memory space).</a:t>
            </a:r>
            <a:br>
              <a:rPr lang="en-US" dirty="0"/>
            </a:br>
            <a:r>
              <a:rPr lang="en-US" dirty="0" smtClean="0"/>
              <a:t>        In </a:t>
            </a:r>
            <a:r>
              <a:rPr lang="en-US" dirty="0"/>
              <a:t>absolute decoding, </a:t>
            </a:r>
            <a:r>
              <a:rPr lang="en-US" b="1" dirty="0"/>
              <a:t>all address lines are used</a:t>
            </a:r>
            <a:r>
              <a:rPr lang="en-US" dirty="0"/>
              <a:t> to uniquely identify a memory or I/O </a:t>
            </a:r>
            <a:r>
              <a:rPr lang="en-US" dirty="0" smtClean="0"/>
              <a:t/>
            </a:r>
            <a:br>
              <a:rPr lang="en-US" dirty="0" smtClean="0"/>
            </a:br>
            <a:r>
              <a:rPr lang="en-US" dirty="0"/>
              <a:t> </a:t>
            </a:r>
            <a:r>
              <a:rPr lang="en-US" dirty="0" smtClean="0"/>
              <a:t>                       device</a:t>
            </a:r>
            <a:r>
              <a:rPr lang="en-US" dirty="0"/>
              <a:t>.</a:t>
            </a:r>
            <a:br>
              <a:rPr lang="en-US" dirty="0"/>
            </a:br>
            <a:r>
              <a:rPr lang="en-US" dirty="0" smtClean="0"/>
              <a:t>        The </a:t>
            </a:r>
            <a:r>
              <a:rPr lang="en-US" dirty="0"/>
              <a:t>memory or I/O device is activated only when the </a:t>
            </a:r>
            <a:r>
              <a:rPr lang="en-US" b="1" dirty="0"/>
              <a:t>exact address match</a:t>
            </a:r>
            <a:r>
              <a:rPr lang="en-US" dirty="0"/>
              <a:t> occurs</a:t>
            </a:r>
            <a:r>
              <a:rPr lang="en-US" dirty="0" smtClean="0"/>
              <a:t>.</a:t>
            </a:r>
            <a:br>
              <a:rPr lang="en-US" dirty="0" smtClean="0"/>
            </a:br>
            <a:r>
              <a:rPr lang="en-US" dirty="0" smtClean="0"/>
              <a:t>        This </a:t>
            </a:r>
            <a:r>
              <a:rPr lang="en-US" dirty="0"/>
              <a:t>method ensures that </a:t>
            </a:r>
            <a:r>
              <a:rPr lang="en-US" b="1" dirty="0"/>
              <a:t>no two devices share the same address range</a:t>
            </a:r>
            <a:r>
              <a:rPr lang="en-US" dirty="0"/>
              <a:t>, avoiding </a:t>
            </a:r>
            <a:r>
              <a:rPr lang="en-US" dirty="0" smtClean="0"/>
              <a:t/>
            </a:r>
            <a:br>
              <a:rPr lang="en-US" dirty="0" smtClean="0"/>
            </a:br>
            <a:r>
              <a:rPr lang="en-US" dirty="0"/>
              <a:t> </a:t>
            </a:r>
            <a:r>
              <a:rPr lang="en-US" dirty="0" smtClean="0"/>
              <a:t>       conflicts</a:t>
            </a:r>
            <a:r>
              <a:rPr lang="en-US" dirty="0"/>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9773" y="206087"/>
            <a:ext cx="8707582" cy="2859231"/>
          </a:xfrm>
          <a:prstGeom prst="rect">
            <a:avLst/>
          </a:prstGeom>
        </p:spPr>
      </p:pic>
      <p:sp>
        <p:nvSpPr>
          <p:cNvPr id="4" name="Rectangle 3"/>
          <p:cNvSpPr/>
          <p:nvPr/>
        </p:nvSpPr>
        <p:spPr>
          <a:xfrm>
            <a:off x="259773" y="3065318"/>
            <a:ext cx="8551718" cy="1569660"/>
          </a:xfrm>
          <a:prstGeom prst="rect">
            <a:avLst/>
          </a:prstGeom>
        </p:spPr>
        <p:txBody>
          <a:bodyPr wrap="square">
            <a:spAutoFit/>
          </a:bodyPr>
          <a:lstStyle/>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Control signals BHE and A</a:t>
            </a:r>
            <a:r>
              <a:rPr lang="en-US" sz="1600" baseline="-25000" dirty="0">
                <a:latin typeface="Times New Roman" panose="02020603050405020304" pitchFamily="18" charset="0"/>
                <a:cs typeface="Times New Roman" panose="02020603050405020304" pitchFamily="18" charset="0"/>
              </a:rPr>
              <a:t>0</a:t>
            </a:r>
            <a:r>
              <a:rPr lang="en-US" sz="1600" dirty="0">
                <a:latin typeface="Times New Roman" panose="02020603050405020304" pitchFamily="18" charset="0"/>
                <a:cs typeface="Times New Roman" panose="02020603050405020304" pitchFamily="18" charset="0"/>
              </a:rPr>
              <a:t> are used to enable outputs of odd and even memory banks respectively. </a:t>
            </a:r>
            <a:endParaRPr lang="en-US"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As </a:t>
            </a:r>
            <a:r>
              <a:rPr lang="en-US" sz="1600" dirty="0">
                <a:latin typeface="Times New Roman" panose="02020603050405020304" pitchFamily="18" charset="0"/>
                <a:cs typeface="Times New Roman" panose="02020603050405020304" pitchFamily="18" charset="0"/>
              </a:rPr>
              <a:t>each memory chip has 8K memory locations, thirteen address lines are required to address each locations, independently. </a:t>
            </a:r>
            <a:endParaRPr lang="en-US" sz="16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All </a:t>
            </a:r>
            <a:r>
              <a:rPr lang="en-US" sz="1600" dirty="0">
                <a:latin typeface="Times New Roman" panose="02020603050405020304" pitchFamily="18" charset="0"/>
                <a:cs typeface="Times New Roman" panose="02020603050405020304" pitchFamily="18" charset="0"/>
              </a:rPr>
              <a:t>remaining address lines are used to generate an unique chip select signal. This addressing technique is normally used in large, memory systems.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2028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5" name="Rectangle 4"/>
          <p:cNvSpPr>
            <a:spLocks noChangeArrowheads="1"/>
          </p:cNvSpPr>
          <p:nvPr/>
        </p:nvSpPr>
        <p:spPr bwMode="auto">
          <a:xfrm>
            <a:off x="238991" y="355800"/>
            <a:ext cx="874914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Partial decoding is a memory address decoding technique in which only a few address lines are used to select a device, rather than decoding the full 20-bit address. This method reduces hardware complexity but may lead to address aliasing (overlapping address ranges).</a:t>
            </a:r>
          </a:p>
        </p:txBody>
      </p:sp>
      <p:sp>
        <p:nvSpPr>
          <p:cNvPr id="7" name="Rectangle 6"/>
          <p:cNvSpPr>
            <a:spLocks noChangeArrowheads="1"/>
          </p:cNvSpPr>
          <p:nvPr/>
        </p:nvSpPr>
        <p:spPr bwMode="auto">
          <a:xfrm>
            <a:off x="238991" y="1981751"/>
            <a:ext cx="8003689"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How Partial Decoding Works: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8086 generates a 20-bit address</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(A0–A19).</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In partial decoding,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only the higher address lines (e.g., A19–A15)</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are used to select a device.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The lower address lines are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not fully decoded</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which means the same device may respond to multiple address ranges.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This method is used to </a:t>
            </a:r>
            <a:r>
              <a:rPr kumimoji="0" lang="en-US" altLang="en-US" sz="18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save hardware components</a:t>
            </a:r>
            <a:r>
              <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(like decoders and address comparators).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4" name="Google Shape;434;p17"/>
          <p:cNvSpPr/>
          <p:nvPr/>
        </p:nvSpPr>
        <p:spPr>
          <a:xfrm>
            <a:off x="0" y="3231573"/>
            <a:ext cx="8998167" cy="1431131"/>
          </a:xfrm>
          <a:prstGeom prst="rect">
            <a:avLst/>
          </a:prstGeom>
          <a:noFill/>
          <a:ln>
            <a:noFill/>
          </a:ln>
        </p:spPr>
        <p:txBody>
          <a:bodyPr spcFirstLastPara="1" wrap="square" lIns="91425" tIns="91425" rIns="91425" bIns="91425" anchor="t" anchorCtr="0">
            <a:spAutoFit/>
          </a:bodyPr>
          <a:lstStyle/>
          <a:p>
            <a:pPr marL="285750" marR="0" lvl="0" indent="-285750" algn="l" rtl="0">
              <a:lnSpc>
                <a:spcPct val="100000"/>
              </a:lnSpc>
              <a:spcBef>
                <a:spcPts val="0"/>
              </a:spcBef>
              <a:spcAft>
                <a:spcPts val="0"/>
              </a:spcAft>
              <a:buFont typeface="Arial" panose="020B0604020202020204" pitchFamily="34" charset="0"/>
              <a:buChar char="•"/>
            </a:pPr>
            <a:r>
              <a:rPr lang="en" sz="1350" b="0" i="0" u="none" strike="noStrike" cap="none" dirty="0" smtClean="0">
                <a:solidFill>
                  <a:srgbClr val="3A3A3A"/>
                </a:solidFill>
                <a:highlight>
                  <a:srgbClr val="FFFFFF"/>
                </a:highlight>
                <a:latin typeface="Roboto"/>
                <a:ea typeface="Roboto"/>
                <a:cs typeface="Roboto"/>
                <a:sym typeface="Roboto"/>
              </a:rPr>
              <a:t>Control </a:t>
            </a:r>
            <a:r>
              <a:rPr lang="en" sz="1350" b="0" i="0" u="none" strike="noStrike" cap="none" dirty="0">
                <a:solidFill>
                  <a:srgbClr val="3A3A3A"/>
                </a:solidFill>
                <a:highlight>
                  <a:srgbClr val="FFFFFF"/>
                </a:highlight>
                <a:latin typeface="Roboto"/>
                <a:ea typeface="Roboto"/>
                <a:cs typeface="Roboto"/>
                <a:sym typeface="Roboto"/>
              </a:rPr>
              <a:t>signals BHE and A</a:t>
            </a:r>
            <a:r>
              <a:rPr lang="en" sz="1000" b="0" i="0" u="none" strike="noStrike" cap="none" dirty="0">
                <a:solidFill>
                  <a:srgbClr val="3A3A3A"/>
                </a:solidFill>
                <a:highlight>
                  <a:srgbClr val="FFFFFF"/>
                </a:highlight>
                <a:latin typeface="Roboto"/>
                <a:ea typeface="Roboto"/>
                <a:cs typeface="Roboto"/>
                <a:sym typeface="Roboto"/>
              </a:rPr>
              <a:t>0</a:t>
            </a:r>
            <a:r>
              <a:rPr lang="en" sz="1350" b="0" i="0" u="none" strike="noStrike" cap="none" dirty="0">
                <a:solidFill>
                  <a:srgbClr val="3A3A3A"/>
                </a:solidFill>
                <a:highlight>
                  <a:srgbClr val="FFFFFF"/>
                </a:highlight>
                <a:latin typeface="Roboto"/>
                <a:ea typeface="Roboto"/>
                <a:cs typeface="Roboto"/>
                <a:sym typeface="Roboto"/>
              </a:rPr>
              <a:t> are used to, enable odd and even memory banks, respectively. </a:t>
            </a:r>
            <a:endParaRPr lang="en" sz="1350" b="0" i="0" u="none" strike="noStrike" cap="none" dirty="0" smtClean="0">
              <a:solidFill>
                <a:srgbClr val="3A3A3A"/>
              </a:solidFill>
              <a:highlight>
                <a:srgbClr val="FFFFFF"/>
              </a:highlight>
              <a:latin typeface="Roboto"/>
              <a:ea typeface="Roboto"/>
              <a:cs typeface="Roboto"/>
              <a:sym typeface="Roboto"/>
            </a:endParaRPr>
          </a:p>
          <a:p>
            <a:pPr marL="285750" marR="0" lvl="0" indent="-285750" algn="l" rtl="0">
              <a:lnSpc>
                <a:spcPct val="100000"/>
              </a:lnSpc>
              <a:spcBef>
                <a:spcPts val="0"/>
              </a:spcBef>
              <a:spcAft>
                <a:spcPts val="0"/>
              </a:spcAft>
              <a:buFont typeface="Arial" panose="020B0604020202020204" pitchFamily="34" charset="0"/>
              <a:buChar char="•"/>
            </a:pPr>
            <a:r>
              <a:rPr lang="en" sz="1350" b="0" i="0" u="none" strike="noStrike" cap="none" dirty="0" smtClean="0">
                <a:solidFill>
                  <a:srgbClr val="3A3A3A"/>
                </a:solidFill>
                <a:highlight>
                  <a:srgbClr val="FFFFFF"/>
                </a:highlight>
                <a:latin typeface="Roboto"/>
                <a:ea typeface="Roboto"/>
                <a:cs typeface="Roboto"/>
                <a:sym typeface="Roboto"/>
              </a:rPr>
              <a:t>The </a:t>
            </a:r>
            <a:r>
              <a:rPr lang="en" sz="1350" b="0" i="0" u="none" strike="noStrike" cap="none" dirty="0">
                <a:solidFill>
                  <a:srgbClr val="3A3A3A"/>
                </a:solidFill>
                <a:highlight>
                  <a:srgbClr val="FFFFFF"/>
                </a:highlight>
                <a:latin typeface="Roboto"/>
                <a:ea typeface="Roboto"/>
                <a:cs typeface="Roboto"/>
                <a:sym typeface="Roboto"/>
              </a:rPr>
              <a:t>address line A</a:t>
            </a:r>
            <a:r>
              <a:rPr lang="en" sz="1000" b="0" i="0" u="none" strike="noStrike" cap="none" dirty="0">
                <a:solidFill>
                  <a:srgbClr val="3A3A3A"/>
                </a:solidFill>
                <a:highlight>
                  <a:srgbClr val="FFFFFF"/>
                </a:highlight>
                <a:latin typeface="Roboto"/>
                <a:ea typeface="Roboto"/>
                <a:cs typeface="Roboto"/>
                <a:sym typeface="Roboto"/>
              </a:rPr>
              <a:t>19</a:t>
            </a:r>
            <a:r>
              <a:rPr lang="en" sz="1350" b="0" i="0" u="none" strike="noStrike" cap="none" dirty="0">
                <a:solidFill>
                  <a:srgbClr val="3A3A3A"/>
                </a:solidFill>
                <a:highlight>
                  <a:srgbClr val="FFFFFF"/>
                </a:highlight>
                <a:latin typeface="Roboto"/>
                <a:ea typeface="Roboto"/>
                <a:cs typeface="Roboto"/>
                <a:sym typeface="Roboto"/>
              </a:rPr>
              <a:t> is used to select the RAM chips. When A</a:t>
            </a:r>
            <a:r>
              <a:rPr lang="en" sz="1000" b="0" i="0" u="none" strike="noStrike" cap="none" dirty="0">
                <a:solidFill>
                  <a:srgbClr val="3A3A3A"/>
                </a:solidFill>
                <a:highlight>
                  <a:srgbClr val="FFFFFF"/>
                </a:highlight>
                <a:latin typeface="Roboto"/>
                <a:ea typeface="Roboto"/>
                <a:cs typeface="Roboto"/>
                <a:sym typeface="Roboto"/>
              </a:rPr>
              <a:t>19</a:t>
            </a:r>
            <a:r>
              <a:rPr lang="en" sz="1350" b="0" i="0" u="none" strike="noStrike" cap="none" dirty="0">
                <a:solidFill>
                  <a:srgbClr val="3A3A3A"/>
                </a:solidFill>
                <a:highlight>
                  <a:srgbClr val="FFFFFF"/>
                </a:highlight>
                <a:latin typeface="Roboto"/>
                <a:ea typeface="Roboto"/>
                <a:cs typeface="Roboto"/>
                <a:sym typeface="Roboto"/>
              </a:rPr>
              <a:t> is low, chip is selected, otherwise it is disabled</a:t>
            </a:r>
            <a:r>
              <a:rPr lang="en" sz="1350" b="0" i="0" u="none" strike="noStrike" cap="none" dirty="0" smtClean="0">
                <a:solidFill>
                  <a:srgbClr val="3A3A3A"/>
                </a:solidFill>
                <a:highlight>
                  <a:srgbClr val="FFFFFF"/>
                </a:highlight>
                <a:latin typeface="Roboto"/>
                <a:ea typeface="Roboto"/>
                <a:cs typeface="Roboto"/>
                <a:sym typeface="Roboto"/>
              </a:rPr>
              <a:t>.</a:t>
            </a:r>
          </a:p>
          <a:p>
            <a:pPr marL="285750" marR="0" lvl="0" indent="-285750" algn="l" rtl="0">
              <a:lnSpc>
                <a:spcPct val="100000"/>
              </a:lnSpc>
              <a:spcBef>
                <a:spcPts val="0"/>
              </a:spcBef>
              <a:spcAft>
                <a:spcPts val="0"/>
              </a:spcAft>
              <a:buFont typeface="Arial" panose="020B0604020202020204" pitchFamily="34" charset="0"/>
              <a:buChar char="•"/>
            </a:pPr>
            <a:r>
              <a:rPr lang="en" sz="1350" b="0" i="0" u="none" strike="noStrike" cap="none" dirty="0" smtClean="0">
                <a:solidFill>
                  <a:srgbClr val="3A3A3A"/>
                </a:solidFill>
                <a:highlight>
                  <a:srgbClr val="FFFFFF"/>
                </a:highlight>
                <a:latin typeface="Roboto"/>
                <a:ea typeface="Roboto"/>
                <a:cs typeface="Roboto"/>
                <a:sym typeface="Roboto"/>
              </a:rPr>
              <a:t>The </a:t>
            </a:r>
            <a:r>
              <a:rPr lang="en" sz="1350" b="0" i="0" u="none" strike="noStrike" cap="none" dirty="0">
                <a:solidFill>
                  <a:srgbClr val="3A3A3A"/>
                </a:solidFill>
                <a:highlight>
                  <a:srgbClr val="FFFFFF"/>
                </a:highlight>
                <a:latin typeface="Roboto"/>
                <a:ea typeface="Roboto"/>
                <a:cs typeface="Roboto"/>
                <a:sym typeface="Roboto"/>
              </a:rPr>
              <a:t>status of A</a:t>
            </a:r>
            <a:r>
              <a:rPr lang="en" sz="1000" b="0" i="0" u="none" strike="noStrike" cap="none" dirty="0">
                <a:solidFill>
                  <a:srgbClr val="3A3A3A"/>
                </a:solidFill>
                <a:highlight>
                  <a:srgbClr val="FFFFFF"/>
                </a:highlight>
                <a:latin typeface="Roboto"/>
                <a:ea typeface="Roboto"/>
                <a:cs typeface="Roboto"/>
                <a:sym typeface="Roboto"/>
              </a:rPr>
              <a:t>14</a:t>
            </a:r>
            <a:r>
              <a:rPr lang="en" sz="1350" b="0" i="0" u="none" strike="noStrike" cap="none" dirty="0">
                <a:solidFill>
                  <a:srgbClr val="3A3A3A"/>
                </a:solidFill>
                <a:highlight>
                  <a:srgbClr val="FFFFFF"/>
                </a:highlight>
                <a:latin typeface="Roboto"/>
                <a:ea typeface="Roboto"/>
                <a:cs typeface="Roboto"/>
                <a:sym typeface="Roboto"/>
              </a:rPr>
              <a:t> to A</a:t>
            </a:r>
            <a:r>
              <a:rPr lang="en" sz="1000" b="0" i="0" u="none" strike="noStrike" cap="none" dirty="0">
                <a:solidFill>
                  <a:srgbClr val="3A3A3A"/>
                </a:solidFill>
                <a:highlight>
                  <a:srgbClr val="FFFFFF"/>
                </a:highlight>
                <a:latin typeface="Roboto"/>
                <a:ea typeface="Roboto"/>
                <a:cs typeface="Roboto"/>
                <a:sym typeface="Roboto"/>
              </a:rPr>
              <a:t>18</a:t>
            </a:r>
            <a:r>
              <a:rPr lang="en" sz="1350" b="0" i="0" u="none" strike="noStrike" cap="none" dirty="0">
                <a:solidFill>
                  <a:srgbClr val="3A3A3A"/>
                </a:solidFill>
                <a:highlight>
                  <a:srgbClr val="FFFFFF"/>
                </a:highlight>
                <a:latin typeface="Roboto"/>
                <a:ea typeface="Roboto"/>
                <a:cs typeface="Roboto"/>
                <a:sym typeface="Roboto"/>
              </a:rPr>
              <a:t> does not affect the chip selection logic. </a:t>
            </a:r>
            <a:endParaRPr lang="en" sz="1350" b="0" i="0" u="none" strike="noStrike" cap="none" dirty="0" smtClean="0">
              <a:solidFill>
                <a:srgbClr val="3A3A3A"/>
              </a:solidFill>
              <a:highlight>
                <a:srgbClr val="FFFFFF"/>
              </a:highlight>
              <a:latin typeface="Roboto"/>
              <a:ea typeface="Roboto"/>
              <a:cs typeface="Roboto"/>
              <a:sym typeface="Roboto"/>
            </a:endParaRPr>
          </a:p>
          <a:p>
            <a:pPr marL="285750" marR="0" lvl="0" indent="-285750" algn="l" rtl="0">
              <a:lnSpc>
                <a:spcPct val="100000"/>
              </a:lnSpc>
              <a:spcBef>
                <a:spcPts val="0"/>
              </a:spcBef>
              <a:spcAft>
                <a:spcPts val="0"/>
              </a:spcAft>
              <a:buFont typeface="Arial" panose="020B0604020202020204" pitchFamily="34" charset="0"/>
              <a:buChar char="•"/>
            </a:pPr>
            <a:r>
              <a:rPr lang="en" sz="1350" b="0" i="0" u="none" strike="noStrike" cap="none" dirty="0" smtClean="0">
                <a:solidFill>
                  <a:srgbClr val="3A3A3A"/>
                </a:solidFill>
                <a:highlight>
                  <a:srgbClr val="FFFFFF"/>
                </a:highlight>
                <a:latin typeface="Roboto"/>
                <a:ea typeface="Roboto"/>
                <a:cs typeface="Roboto"/>
                <a:sym typeface="Roboto"/>
              </a:rPr>
              <a:t>This </a:t>
            </a:r>
            <a:r>
              <a:rPr lang="en" sz="1350" b="0" i="0" u="none" strike="noStrike" cap="none" dirty="0">
                <a:solidFill>
                  <a:srgbClr val="3A3A3A"/>
                </a:solidFill>
                <a:highlight>
                  <a:srgbClr val="FFFFFF"/>
                </a:highlight>
                <a:latin typeface="Roboto"/>
                <a:ea typeface="Roboto"/>
                <a:cs typeface="Roboto"/>
                <a:sym typeface="Roboto"/>
              </a:rPr>
              <a:t>gives you multiple addresses (shadow addresses</a:t>
            </a:r>
            <a:r>
              <a:rPr lang="en" sz="1350" b="0" i="0" u="none" strike="noStrike" cap="none" dirty="0" smtClean="0">
                <a:solidFill>
                  <a:srgbClr val="3A3A3A"/>
                </a:solidFill>
                <a:highlight>
                  <a:srgbClr val="FFFFFF"/>
                </a:highlight>
                <a:latin typeface="Roboto"/>
                <a:ea typeface="Roboto"/>
                <a:cs typeface="Roboto"/>
                <a:sym typeface="Roboto"/>
              </a:rPr>
              <a:t>).</a:t>
            </a:r>
          </a:p>
          <a:p>
            <a:pPr marL="285750" marR="0" lvl="0" indent="-285750" algn="l" rtl="0">
              <a:lnSpc>
                <a:spcPct val="100000"/>
              </a:lnSpc>
              <a:spcBef>
                <a:spcPts val="0"/>
              </a:spcBef>
              <a:spcAft>
                <a:spcPts val="0"/>
              </a:spcAft>
              <a:buFont typeface="Arial" panose="020B0604020202020204" pitchFamily="34" charset="0"/>
              <a:buChar char="•"/>
            </a:pPr>
            <a:r>
              <a:rPr lang="en" sz="1350" b="0" i="0" u="none" strike="noStrike" cap="none" dirty="0" smtClean="0">
                <a:solidFill>
                  <a:srgbClr val="3A3A3A"/>
                </a:solidFill>
                <a:highlight>
                  <a:srgbClr val="FFFFFF"/>
                </a:highlight>
                <a:latin typeface="Roboto"/>
                <a:ea typeface="Roboto"/>
                <a:cs typeface="Roboto"/>
                <a:sym typeface="Roboto"/>
              </a:rPr>
              <a:t>This </a:t>
            </a:r>
            <a:r>
              <a:rPr lang="en" sz="1350" b="0" i="0" u="none" strike="noStrike" cap="none" dirty="0">
                <a:solidFill>
                  <a:srgbClr val="3A3A3A"/>
                </a:solidFill>
                <a:highlight>
                  <a:srgbClr val="FFFFFF"/>
                </a:highlight>
                <a:latin typeface="Roboto"/>
                <a:ea typeface="Roboto"/>
                <a:cs typeface="Roboto"/>
                <a:sym typeface="Roboto"/>
              </a:rPr>
              <a:t>technique reduces the cost of Address Decoding Techniques in 8086 Microprocessor circuit, but it has drawback of multiple addresses.</a:t>
            </a:r>
            <a:endParaRPr sz="1350" b="0" i="0" u="none" strike="noStrike" cap="none" dirty="0">
              <a:solidFill>
                <a:srgbClr val="000000"/>
              </a:solidFill>
              <a:latin typeface="Arial"/>
              <a:ea typeface="Arial"/>
              <a:cs typeface="Arial"/>
              <a:sym typeface="Arial"/>
            </a:endParaRPr>
          </a:p>
        </p:txBody>
      </p:sp>
      <p:pic>
        <p:nvPicPr>
          <p:cNvPr id="3" name="Picture 2"/>
          <p:cNvPicPr>
            <a:picLocks noChangeAspect="1"/>
          </p:cNvPicPr>
          <p:nvPr/>
        </p:nvPicPr>
        <p:blipFill>
          <a:blip r:embed="rId3"/>
          <a:stretch>
            <a:fillRect/>
          </a:stretch>
        </p:blipFill>
        <p:spPr>
          <a:xfrm>
            <a:off x="155864" y="238557"/>
            <a:ext cx="8738754" cy="273367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46"/>
        <p:cNvGrpSpPr/>
        <p:nvPr/>
      </p:nvGrpSpPr>
      <p:grpSpPr>
        <a:xfrm>
          <a:off x="0" y="0"/>
          <a:ext cx="0" cy="0"/>
          <a:chOff x="0" y="0"/>
          <a:chExt cx="0" cy="0"/>
        </a:xfrm>
      </p:grpSpPr>
      <p:sp>
        <p:nvSpPr>
          <p:cNvPr id="447" name="Google Shape;447;p19"/>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448" name="Google Shape;448;p19"/>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449" name="Google Shape;449;p19"/>
          <p:cNvPicPr preferRelativeResize="0"/>
          <p:nvPr/>
        </p:nvPicPr>
        <p:blipFill rotWithShape="1">
          <a:blip r:embed="rId3">
            <a:alphaModFix/>
          </a:blip>
          <a:srcRect/>
          <a:stretch/>
        </p:blipFill>
        <p:spPr>
          <a:xfrm>
            <a:off x="311760" y="78120"/>
            <a:ext cx="8434440" cy="4958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0"/>
          <p:cNvSpPr/>
          <p:nvPr/>
        </p:nvSpPr>
        <p:spPr>
          <a:xfrm>
            <a:off x="0" y="0"/>
            <a:ext cx="8452080" cy="6087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 Memory interfacing involve three different tasks such as </a:t>
            </a:r>
            <a:r>
              <a:rPr lang="en" sz="1400" b="1" i="0" u="none" strike="noStrike" cap="none">
                <a:solidFill>
                  <a:srgbClr val="000000"/>
                </a:solidFill>
                <a:latin typeface="Arial"/>
                <a:ea typeface="Arial"/>
                <a:cs typeface="Arial"/>
                <a:sym typeface="Arial"/>
              </a:rPr>
              <a:t>selection of  the required chip</a:t>
            </a:r>
            <a:r>
              <a:rPr lang="en" sz="1400" b="0" i="0" u="none" strike="noStrike" cap="none">
                <a:solidFill>
                  <a:srgbClr val="000000"/>
                </a:solidFill>
                <a:latin typeface="Arial"/>
                <a:ea typeface="Arial"/>
                <a:cs typeface="Arial"/>
                <a:sym typeface="Arial"/>
              </a:rPr>
              <a:t>,</a:t>
            </a:r>
            <a:r>
              <a:rPr lang="en" sz="1400" b="1" i="0" u="none" strike="noStrike" cap="none">
                <a:solidFill>
                  <a:srgbClr val="000000"/>
                </a:solidFill>
                <a:latin typeface="Arial"/>
                <a:ea typeface="Arial"/>
                <a:cs typeface="Arial"/>
                <a:sym typeface="Arial"/>
              </a:rPr>
              <a:t> identify the required register</a:t>
            </a:r>
            <a:r>
              <a:rPr lang="en" sz="1400" b="0" i="0" u="none" strike="noStrike" cap="none">
                <a:solidFill>
                  <a:srgbClr val="000000"/>
                </a:solidFill>
                <a:latin typeface="Arial"/>
                <a:ea typeface="Arial"/>
                <a:cs typeface="Arial"/>
                <a:sym typeface="Arial"/>
              </a:rPr>
              <a:t> and </a:t>
            </a:r>
            <a:r>
              <a:rPr lang="en" sz="1400" b="1" i="0" u="none" strike="noStrike" cap="none">
                <a:solidFill>
                  <a:srgbClr val="000000"/>
                </a:solidFill>
                <a:latin typeface="Arial"/>
                <a:ea typeface="Arial"/>
                <a:cs typeface="Arial"/>
                <a:sym typeface="Arial"/>
              </a:rPr>
              <a:t>enable the appropriate buffers. </a:t>
            </a:r>
            <a:endParaRPr sz="1400" b="0" i="0" u="none" strike="noStrike" cap="none">
              <a:solidFill>
                <a:srgbClr val="000000"/>
              </a:solidFill>
              <a:latin typeface="Arial"/>
              <a:ea typeface="Arial"/>
              <a:cs typeface="Arial"/>
              <a:sym typeface="Arial"/>
            </a:endParaRPr>
          </a:p>
        </p:txBody>
      </p:sp>
      <p:sp>
        <p:nvSpPr>
          <p:cNvPr id="455" name="Google Shape;455;p20"/>
          <p:cNvSpPr/>
          <p:nvPr/>
        </p:nvSpPr>
        <p:spPr>
          <a:xfrm>
            <a:off x="72000" y="608760"/>
            <a:ext cx="8793720" cy="4093398"/>
          </a:xfrm>
          <a:prstGeom prst="rect">
            <a:avLst/>
          </a:prstGeom>
          <a:noFill/>
          <a:ln>
            <a:noFill/>
          </a:ln>
        </p:spPr>
        <p:txBody>
          <a:bodyPr spcFirstLastPara="1" wrap="square" lIns="91425" tIns="91425" rIns="91425" bIns="91425" anchor="t" anchorCtr="0">
            <a:spAutoFit/>
          </a:bodyPr>
          <a:lstStyle/>
          <a:p>
            <a:pPr marL="342900" marR="0" lvl="0" indent="-342900" algn="l" rtl="0">
              <a:lnSpc>
                <a:spcPct val="100000"/>
              </a:lnSpc>
              <a:spcBef>
                <a:spcPts val="0"/>
              </a:spcBef>
              <a:spcAft>
                <a:spcPts val="0"/>
              </a:spcAft>
              <a:buFont typeface="+mj-lt"/>
              <a:buAutoNum type="arabicPeriod"/>
            </a:pPr>
            <a:r>
              <a:rPr lang="en" sz="1600" b="0" i="0" u="none" strike="noStrike" cap="none" dirty="0">
                <a:solidFill>
                  <a:srgbClr val="000000"/>
                </a:solidFill>
                <a:sym typeface="Arial"/>
              </a:rPr>
              <a:t>The number of address lines indicates the total memory capacity of the memory </a:t>
            </a:r>
            <a:r>
              <a:rPr lang="en" sz="1600" b="0" i="0" u="none" strike="noStrike" cap="none" dirty="0" smtClean="0">
                <a:solidFill>
                  <a:srgbClr val="000000"/>
                </a:solidFill>
                <a:sym typeface="Arial"/>
              </a:rPr>
              <a:t>device. </a:t>
            </a:r>
            <a:r>
              <a:rPr lang="en" sz="1600" b="0" i="0" u="none" strike="noStrike" cap="none" dirty="0">
                <a:solidFill>
                  <a:srgbClr val="000000"/>
                </a:solidFill>
                <a:sym typeface="Arial"/>
              </a:rPr>
              <a:t>1K memory requires 10 address lines A0-A9. Similarly a 1MB requires 20 lines </a:t>
            </a:r>
            <a:r>
              <a:rPr lang="en" sz="1600" b="0" i="0" u="none" strike="noStrike" cap="none" dirty="0" smtClean="0">
                <a:solidFill>
                  <a:srgbClr val="000000"/>
                </a:solidFill>
                <a:sym typeface="Arial"/>
              </a:rPr>
              <a:t>A0-A19.</a:t>
            </a:r>
          </a:p>
          <a:p>
            <a:pPr marL="342900" marR="0" lvl="0" indent="-342900" algn="l" rtl="0">
              <a:lnSpc>
                <a:spcPct val="100000"/>
              </a:lnSpc>
              <a:spcBef>
                <a:spcPts val="0"/>
              </a:spcBef>
              <a:spcAft>
                <a:spcPts val="0"/>
              </a:spcAft>
              <a:buFont typeface="+mj-lt"/>
              <a:buAutoNum type="arabicPeriod"/>
            </a:pPr>
            <a:endParaRPr lang="en" sz="1600" dirty="0"/>
          </a:p>
          <a:p>
            <a:pPr marL="342900" indent="-342900">
              <a:buFont typeface="+mj-lt"/>
              <a:buAutoNum type="arabicPeriod"/>
            </a:pPr>
            <a:r>
              <a:rPr lang="en-US" sz="1600" dirty="0"/>
              <a:t>Memory devices may contain one or more inputs which are used to select the memory device or to enable the memory device. This pin is denoted by CS (Chip select) or CE (Chip enable). When this pin is at logic '0' then only the memory device performs a read or a write operation. If this pin is at logic ‘1’ the memory chip is disabled. If there are more than one CS input then all these pins must be activated to perform read or write operation. </a:t>
            </a:r>
            <a:endParaRPr lang="en-US" sz="1600" dirty="0" smtClean="0"/>
          </a:p>
          <a:p>
            <a:pPr marL="342900" indent="-342900">
              <a:buFont typeface="+mj-lt"/>
              <a:buAutoNum type="arabicPeriod"/>
            </a:pPr>
            <a:endParaRPr lang="en-US" sz="1600" dirty="0"/>
          </a:p>
          <a:p>
            <a:pPr marL="342900" lvl="0" indent="-342900">
              <a:buFont typeface="+mj-lt"/>
              <a:buAutoNum type="arabicPeriod"/>
            </a:pPr>
            <a:r>
              <a:rPr lang="en-US" sz="1600" dirty="0"/>
              <a:t>All memory devices will have one or more control inputs. When ROM is used , OE (output enable) pin allows data to flow out of the output data pins. To perform this task both CS and OE must be active. A RAM contains one or two control inputs. They are R /W or RD and WR . If there is only one input R/W then it performs read operation when R/W pin is at logic 1. If it is at logic 0 it performs write operation.  </a:t>
            </a:r>
          </a:p>
          <a:p>
            <a:pPr marL="342900" indent="-342900">
              <a:buFont typeface="+mj-lt"/>
              <a:buAutoNum type="arabicPeriod"/>
            </a:pPr>
            <a:endParaRPr lang="en-US" sz="1600" dirty="0"/>
          </a:p>
          <a:p>
            <a:pPr marL="342900" marR="0" lvl="0" indent="-342900" algn="l" rtl="0">
              <a:lnSpc>
                <a:spcPct val="100000"/>
              </a:lnSpc>
              <a:spcBef>
                <a:spcPts val="0"/>
              </a:spcBef>
              <a:spcAft>
                <a:spcPts val="0"/>
              </a:spcAft>
              <a:buFont typeface="+mj-lt"/>
              <a:buAutoNum type="arabicPeriod"/>
            </a:pP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0555" y="314325"/>
            <a:ext cx="8645236" cy="4514850"/>
          </a:xfrm>
          <a:prstGeom prst="rect">
            <a:avLst/>
          </a:prstGeom>
        </p:spPr>
      </p:pic>
    </p:spTree>
    <p:extLst>
      <p:ext uri="{BB962C8B-B14F-4D97-AF65-F5344CB8AC3E}">
        <p14:creationId xmlns:p14="http://schemas.microsoft.com/office/powerpoint/2010/main" val="29626425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
          <p:cNvSpPr/>
          <p:nvPr/>
        </p:nvSpPr>
        <p:spPr>
          <a:xfrm>
            <a:off x="114300" y="484920"/>
            <a:ext cx="8895060" cy="40933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2000" b="0" i="0" u="none" strike="noStrike" cap="none" dirty="0">
                <a:solidFill>
                  <a:srgbClr val="000000"/>
                </a:solidFill>
                <a:latin typeface="Arial"/>
                <a:ea typeface="Arial"/>
                <a:cs typeface="Arial"/>
                <a:sym typeface="Arial"/>
              </a:rPr>
              <a:t>3.1 </a:t>
            </a:r>
            <a:r>
              <a:rPr lang="en" sz="2000" b="1" i="0" u="none" strike="noStrike" cap="none" dirty="0">
                <a:solidFill>
                  <a:srgbClr val="FF0000"/>
                </a:solidFill>
                <a:latin typeface="Arial"/>
                <a:ea typeface="Arial"/>
                <a:cs typeface="Arial"/>
                <a:sym typeface="Arial"/>
              </a:rPr>
              <a:t>Memory Interfacing </a:t>
            </a:r>
            <a:r>
              <a:rPr lang="en" sz="2000" b="0" i="0" u="none" strike="noStrike" cap="none" dirty="0">
                <a:solidFill>
                  <a:srgbClr val="000000"/>
                </a:solidFill>
                <a:latin typeface="Arial"/>
                <a:ea typeface="Arial"/>
                <a:cs typeface="Arial"/>
                <a:sym typeface="Arial"/>
              </a:rPr>
              <a:t>- RAM and ROM Decoding Techniques – </a:t>
            </a:r>
            <a:r>
              <a:rPr lang="en" sz="2000" b="0" i="0" u="none" strike="noStrike" cap="none" dirty="0" smtClean="0">
                <a:solidFill>
                  <a:srgbClr val="000000"/>
                </a:solidFill>
                <a:latin typeface="Arial"/>
                <a:ea typeface="Arial"/>
                <a:cs typeface="Arial"/>
                <a:sym typeface="Arial"/>
              </a:rPr>
              <a:t>Partial</a:t>
            </a:r>
          </a:p>
          <a:p>
            <a:pPr marL="0" marR="0" lvl="0" indent="0" algn="l" rtl="0">
              <a:lnSpc>
                <a:spcPct val="100000"/>
              </a:lnSpc>
              <a:spcBef>
                <a:spcPts val="0"/>
              </a:spcBef>
              <a:spcAft>
                <a:spcPts val="0"/>
              </a:spcAft>
              <a:buNone/>
            </a:pPr>
            <a:r>
              <a:rPr lang="en" sz="2000" dirty="0"/>
              <a:t> </a:t>
            </a:r>
            <a:r>
              <a:rPr lang="en" sz="2000" dirty="0" smtClean="0"/>
              <a:t>                                        </a:t>
            </a:r>
            <a:r>
              <a:rPr lang="en" sz="2000" b="0" i="0" u="none" strike="noStrike" cap="none" dirty="0" smtClean="0">
                <a:solidFill>
                  <a:srgbClr val="000000"/>
                </a:solidFill>
                <a:latin typeface="Arial"/>
                <a:ea typeface="Arial"/>
                <a:cs typeface="Arial"/>
                <a:sym typeface="Arial"/>
              </a:rPr>
              <a:t>and </a:t>
            </a:r>
            <a:r>
              <a:rPr lang="en" sz="2000" b="0" i="0" u="none" strike="noStrike" cap="none" dirty="0">
                <a:solidFill>
                  <a:srgbClr val="000000"/>
                </a:solidFill>
                <a:latin typeface="Arial"/>
                <a:ea typeface="Arial"/>
                <a:cs typeface="Arial"/>
                <a:sym typeface="Arial"/>
              </a:rPr>
              <a:t>Absolute</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r>
              <a:rPr lang="en" sz="2000" b="0" i="0" u="none" strike="noStrike" cap="none" dirty="0">
                <a:solidFill>
                  <a:srgbClr val="000000"/>
                </a:solidFill>
                <a:latin typeface="Arial"/>
                <a:ea typeface="Arial"/>
                <a:cs typeface="Arial"/>
                <a:sym typeface="Arial"/>
              </a:rPr>
              <a:t>3.2 </a:t>
            </a:r>
            <a:r>
              <a:rPr lang="en" sz="2000" b="1" i="0" u="none" strike="noStrike" cap="none" dirty="0" smtClean="0">
                <a:solidFill>
                  <a:srgbClr val="FF0000"/>
                </a:solidFill>
                <a:latin typeface="Arial"/>
                <a:ea typeface="Arial"/>
                <a:cs typeface="Arial"/>
                <a:sym typeface="Arial"/>
              </a:rPr>
              <a:t>8255(PPI)</a:t>
            </a:r>
            <a:r>
              <a:rPr lang="en" sz="2000" b="0" i="0" u="none" strike="noStrike" cap="none" dirty="0" smtClean="0">
                <a:solidFill>
                  <a:srgbClr val="000000"/>
                </a:solidFill>
                <a:latin typeface="Arial"/>
                <a:ea typeface="Arial"/>
                <a:cs typeface="Arial"/>
                <a:sym typeface="Arial"/>
              </a:rPr>
              <a:t>-</a:t>
            </a:r>
            <a:r>
              <a:rPr lang="en" sz="2000" b="0" i="0" u="none" strike="noStrike" cap="none" dirty="0" smtClean="0">
                <a:solidFill>
                  <a:srgbClr val="FF0000"/>
                </a:solidFill>
                <a:latin typeface="Arial"/>
                <a:ea typeface="Arial"/>
                <a:cs typeface="Arial"/>
                <a:sym typeface="Arial"/>
              </a:rPr>
              <a:t>(</a:t>
            </a:r>
            <a:r>
              <a:rPr lang="en-IN" sz="1800" b="1" dirty="0" smtClean="0">
                <a:solidFill>
                  <a:srgbClr val="FF0000"/>
                </a:solidFill>
              </a:rPr>
              <a:t>Programmable peripheral interface</a:t>
            </a:r>
            <a:r>
              <a:rPr lang="en-IN" b="1" dirty="0" smtClean="0">
                <a:solidFill>
                  <a:srgbClr val="FF0000"/>
                </a:solidFill>
              </a:rPr>
              <a:t> </a:t>
            </a:r>
            <a:r>
              <a:rPr lang="en" sz="2000" b="0" i="0" u="none" strike="noStrike" cap="none" dirty="0" smtClean="0">
                <a:solidFill>
                  <a:srgbClr val="FF0000"/>
                </a:solidFill>
                <a:latin typeface="Arial"/>
                <a:ea typeface="Arial"/>
                <a:cs typeface="Arial"/>
                <a:sym typeface="Arial"/>
              </a:rPr>
              <a:t>)</a:t>
            </a:r>
          </a:p>
          <a:p>
            <a:pPr marL="0" marR="0" lvl="0" indent="0" algn="l" rtl="0">
              <a:lnSpc>
                <a:spcPct val="100000"/>
              </a:lnSpc>
              <a:spcBef>
                <a:spcPts val="0"/>
              </a:spcBef>
              <a:spcAft>
                <a:spcPts val="0"/>
              </a:spcAft>
              <a:buNone/>
            </a:pPr>
            <a:r>
              <a:rPr lang="en" sz="2000" dirty="0" smtClean="0">
                <a:solidFill>
                  <a:srgbClr val="FF0000"/>
                </a:solidFill>
              </a:rPr>
              <a:t>  </a:t>
            </a:r>
            <a:r>
              <a:rPr lang="en" sz="2000" dirty="0" smtClean="0"/>
              <a:t>                     </a:t>
            </a:r>
            <a:r>
              <a:rPr lang="en" sz="2000" b="0" i="0" u="none" strike="noStrike" cap="none" dirty="0" smtClean="0">
                <a:solidFill>
                  <a:srgbClr val="000000"/>
                </a:solidFill>
                <a:latin typeface="Arial"/>
                <a:ea typeface="Arial"/>
                <a:cs typeface="Arial"/>
                <a:sym typeface="Arial"/>
              </a:rPr>
              <a:t>Block diagram, CWR, operating modes, interfacing with</a:t>
            </a:r>
          </a:p>
          <a:p>
            <a:pPr marL="0" marR="0" lvl="0" indent="0" algn="l" rtl="0">
              <a:lnSpc>
                <a:spcPct val="100000"/>
              </a:lnSpc>
              <a:spcBef>
                <a:spcPts val="0"/>
              </a:spcBef>
              <a:spcAft>
                <a:spcPts val="0"/>
              </a:spcAft>
              <a:buNone/>
            </a:pPr>
            <a:r>
              <a:rPr lang="en" sz="2000" dirty="0" smtClean="0"/>
              <a:t>                       </a:t>
            </a:r>
            <a:r>
              <a:rPr lang="en" sz="2000" b="0" i="0" u="none" strike="noStrike" cap="none" dirty="0" smtClean="0">
                <a:solidFill>
                  <a:srgbClr val="000000"/>
                </a:solidFill>
                <a:latin typeface="Arial"/>
                <a:ea typeface="Arial"/>
                <a:cs typeface="Arial"/>
                <a:sym typeface="Arial"/>
              </a:rPr>
              <a:t>8086</a:t>
            </a:r>
            <a:r>
              <a:rPr lang="en" sz="2000" b="0" i="0" u="none" strike="noStrike" cap="none" dirty="0">
                <a:solidFill>
                  <a:srgbClr val="000000"/>
                </a:solidFill>
                <a:latin typeface="Arial"/>
                <a:ea typeface="Arial"/>
                <a:cs typeface="Arial"/>
                <a:sym typeface="Arial"/>
              </a:rPr>
              <a:t>.</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r>
              <a:rPr lang="en" sz="2000" b="0" i="0" u="none" strike="noStrike" cap="none" dirty="0">
                <a:solidFill>
                  <a:srgbClr val="000000"/>
                </a:solidFill>
                <a:latin typeface="Arial"/>
                <a:ea typeface="Arial"/>
                <a:cs typeface="Arial"/>
                <a:sym typeface="Arial"/>
              </a:rPr>
              <a:t>3.3 </a:t>
            </a:r>
            <a:r>
              <a:rPr lang="en" sz="2000" b="1" i="0" u="none" strike="noStrike" cap="none" dirty="0" smtClean="0">
                <a:solidFill>
                  <a:srgbClr val="FF0000"/>
                </a:solidFill>
                <a:latin typeface="Arial"/>
                <a:ea typeface="Arial"/>
                <a:cs typeface="Arial"/>
                <a:sym typeface="Arial"/>
              </a:rPr>
              <a:t>8257-(DMAC)</a:t>
            </a:r>
            <a:r>
              <a:rPr lang="en" sz="2000" b="0" i="0" u="none" strike="noStrike" cap="none" dirty="0" smtClean="0">
                <a:solidFill>
                  <a:srgbClr val="000000"/>
                </a:solidFill>
                <a:latin typeface="Arial"/>
                <a:ea typeface="Arial"/>
                <a:cs typeface="Arial"/>
                <a:sym typeface="Arial"/>
              </a:rPr>
              <a:t>-</a:t>
            </a:r>
            <a:r>
              <a:rPr lang="en" sz="1800" b="0" i="0" u="none" strike="noStrike" cap="none" dirty="0" smtClean="0">
                <a:solidFill>
                  <a:srgbClr val="FF0000"/>
                </a:solidFill>
                <a:sym typeface="Arial"/>
              </a:rPr>
              <a:t>(</a:t>
            </a:r>
            <a:r>
              <a:rPr lang="en-US" sz="1800" b="1" dirty="0">
                <a:solidFill>
                  <a:srgbClr val="FF0000"/>
                </a:solidFill>
              </a:rPr>
              <a:t>Direct memory access with DMA controller </a:t>
            </a:r>
            <a:r>
              <a:rPr lang="en-US" sz="1800" b="1" dirty="0" smtClean="0">
                <a:solidFill>
                  <a:srgbClr val="FF0000"/>
                </a:solidFill>
              </a:rPr>
              <a:t>)</a:t>
            </a:r>
            <a:endParaRPr lang="en" sz="1800" b="0" i="0" u="none" strike="noStrike" cap="none" dirty="0" smtClean="0">
              <a:solidFill>
                <a:srgbClr val="FF0000"/>
              </a:solidFill>
              <a:sym typeface="Arial"/>
            </a:endParaRPr>
          </a:p>
          <a:p>
            <a:pPr marL="0" marR="0" lvl="0" indent="0" algn="l" rtl="0">
              <a:lnSpc>
                <a:spcPct val="100000"/>
              </a:lnSpc>
              <a:spcBef>
                <a:spcPts val="0"/>
              </a:spcBef>
              <a:spcAft>
                <a:spcPts val="0"/>
              </a:spcAft>
              <a:buNone/>
            </a:pPr>
            <a:r>
              <a:rPr lang="en" sz="2000" dirty="0"/>
              <a:t> </a:t>
            </a:r>
            <a:r>
              <a:rPr lang="en" sz="2000" dirty="0" smtClean="0"/>
              <a:t>                           </a:t>
            </a:r>
            <a:r>
              <a:rPr lang="en" sz="2000" b="0" i="0" u="none" strike="noStrike" cap="none" dirty="0" smtClean="0">
                <a:solidFill>
                  <a:srgbClr val="000000"/>
                </a:solidFill>
                <a:latin typeface="Arial"/>
                <a:ea typeface="Arial"/>
                <a:cs typeface="Arial"/>
                <a:sym typeface="Arial"/>
              </a:rPr>
              <a:t>Block </a:t>
            </a:r>
            <a:r>
              <a:rPr lang="en" sz="2000" b="0" i="0" u="none" strike="noStrike" cap="none" dirty="0">
                <a:solidFill>
                  <a:srgbClr val="000000"/>
                </a:solidFill>
                <a:latin typeface="Arial"/>
                <a:ea typeface="Arial"/>
                <a:cs typeface="Arial"/>
                <a:sym typeface="Arial"/>
              </a:rPr>
              <a:t>diagram, DMA operations and transfer modes.</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a:p>
            <a:pPr lvl="0"/>
            <a:r>
              <a:rPr lang="en" sz="2000" b="0" i="0" u="none" strike="noStrike" cap="none" dirty="0">
                <a:solidFill>
                  <a:srgbClr val="000000"/>
                </a:solidFill>
                <a:latin typeface="Arial"/>
                <a:ea typeface="Arial"/>
                <a:cs typeface="Arial"/>
                <a:sym typeface="Arial"/>
              </a:rPr>
              <a:t>3.4 </a:t>
            </a:r>
            <a:r>
              <a:rPr lang="en" sz="2000" b="1" i="0" u="none" strike="noStrike" cap="none" dirty="0" smtClean="0">
                <a:solidFill>
                  <a:srgbClr val="FF0000"/>
                </a:solidFill>
                <a:latin typeface="Arial"/>
                <a:ea typeface="Arial"/>
                <a:cs typeface="Arial"/>
                <a:sym typeface="Arial"/>
              </a:rPr>
              <a:t>8259(PIC)- (</a:t>
            </a:r>
            <a:r>
              <a:rPr lang="en-IN" sz="1800" b="1" dirty="0">
                <a:solidFill>
                  <a:srgbClr val="FF0000"/>
                </a:solidFill>
              </a:rPr>
              <a:t>Programmable Interrupt Controller </a:t>
            </a:r>
            <a:r>
              <a:rPr lang="en-IN" sz="1800" b="1" dirty="0" smtClean="0">
                <a:solidFill>
                  <a:srgbClr val="FF0000"/>
                </a:solidFill>
              </a:rPr>
              <a:t>)</a:t>
            </a:r>
            <a:endParaRPr lang="en" sz="1800" b="1" i="0" u="none" strike="noStrike" cap="none" dirty="0" smtClean="0">
              <a:solidFill>
                <a:srgbClr val="FF0000"/>
              </a:solidFill>
              <a:sym typeface="Arial"/>
            </a:endParaRPr>
          </a:p>
          <a:p>
            <a:pPr marL="0" marR="0" lvl="0" indent="0" algn="l" rtl="0">
              <a:lnSpc>
                <a:spcPct val="100000"/>
              </a:lnSpc>
              <a:spcBef>
                <a:spcPts val="0"/>
              </a:spcBef>
              <a:spcAft>
                <a:spcPts val="0"/>
              </a:spcAft>
              <a:buNone/>
            </a:pPr>
            <a:r>
              <a:rPr lang="en" sz="2000" b="1" dirty="0">
                <a:solidFill>
                  <a:srgbClr val="FF0000"/>
                </a:solidFill>
              </a:rPr>
              <a:t> </a:t>
            </a:r>
            <a:r>
              <a:rPr lang="en" sz="2000" b="1" dirty="0" smtClean="0">
                <a:solidFill>
                  <a:srgbClr val="FF0000"/>
                </a:solidFill>
              </a:rPr>
              <a:t>                        </a:t>
            </a:r>
            <a:r>
              <a:rPr lang="en" sz="2000" b="0" i="0" u="none" strike="noStrike" cap="none" dirty="0" smtClean="0">
                <a:solidFill>
                  <a:srgbClr val="000000"/>
                </a:solidFill>
                <a:latin typeface="Arial"/>
                <a:ea typeface="Arial"/>
                <a:cs typeface="Arial"/>
                <a:sym typeface="Arial"/>
              </a:rPr>
              <a:t>Block </a:t>
            </a:r>
            <a:r>
              <a:rPr lang="en" sz="2000" b="0" i="0" u="none" strike="noStrike" cap="none" dirty="0">
                <a:solidFill>
                  <a:srgbClr val="000000"/>
                </a:solidFill>
                <a:latin typeface="Arial"/>
                <a:ea typeface="Arial"/>
                <a:cs typeface="Arial"/>
                <a:sym typeface="Arial"/>
              </a:rPr>
              <a:t>Diagram, </a:t>
            </a:r>
            <a:r>
              <a:rPr lang="en" sz="2000" b="0" i="0" u="none" strike="noStrike" cap="none" dirty="0" smtClean="0">
                <a:solidFill>
                  <a:srgbClr val="000000"/>
                </a:solidFill>
                <a:latin typeface="Arial"/>
                <a:ea typeface="Arial"/>
                <a:cs typeface="Arial"/>
                <a:sym typeface="Arial"/>
              </a:rPr>
              <a:t>Interfacing the </a:t>
            </a:r>
            <a:r>
              <a:rPr lang="en" sz="2000" b="0" i="0" u="none" strike="noStrike" cap="none" dirty="0">
                <a:solidFill>
                  <a:srgbClr val="000000"/>
                </a:solidFill>
                <a:latin typeface="Arial"/>
                <a:ea typeface="Arial"/>
                <a:cs typeface="Arial"/>
                <a:sym typeface="Arial"/>
              </a:rPr>
              <a:t>8259 in single and </a:t>
            </a:r>
            <a:r>
              <a:rPr lang="en" sz="2000" b="0" i="0" u="none" strike="noStrike" cap="none" dirty="0" smtClean="0">
                <a:solidFill>
                  <a:srgbClr val="000000"/>
                </a:solidFill>
                <a:latin typeface="Arial"/>
                <a:ea typeface="Arial"/>
                <a:cs typeface="Arial"/>
                <a:sym typeface="Arial"/>
              </a:rPr>
              <a:t>cascaded</a:t>
            </a:r>
          </a:p>
          <a:p>
            <a:pPr marL="0" marR="0" lvl="0" indent="0" algn="l" rtl="0">
              <a:lnSpc>
                <a:spcPct val="100000"/>
              </a:lnSpc>
              <a:spcBef>
                <a:spcPts val="0"/>
              </a:spcBef>
              <a:spcAft>
                <a:spcPts val="0"/>
              </a:spcAft>
              <a:buNone/>
            </a:pPr>
            <a:r>
              <a:rPr lang="en" sz="2000" dirty="0"/>
              <a:t> </a:t>
            </a:r>
            <a:r>
              <a:rPr lang="en" sz="2000" dirty="0" smtClean="0"/>
              <a:t>                           </a:t>
            </a:r>
            <a:r>
              <a:rPr lang="en" sz="2000" b="0" i="0" u="none" strike="noStrike" cap="none" dirty="0" smtClean="0">
                <a:solidFill>
                  <a:srgbClr val="000000"/>
                </a:solidFill>
                <a:latin typeface="Arial"/>
                <a:ea typeface="Arial"/>
                <a:cs typeface="Arial"/>
                <a:sym typeface="Arial"/>
              </a:rPr>
              <a:t> </a:t>
            </a:r>
            <a:r>
              <a:rPr lang="en" sz="2000" b="0" i="0" u="none" strike="noStrike" cap="none" dirty="0">
                <a:solidFill>
                  <a:srgbClr val="000000"/>
                </a:solidFill>
                <a:latin typeface="Arial"/>
                <a:ea typeface="Arial"/>
                <a:cs typeface="Arial"/>
                <a:sym typeface="Arial"/>
              </a:rPr>
              <a:t>mode.</a:t>
            </a:r>
            <a:endParaRPr sz="20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5"/>
          <p:cNvSpPr/>
          <p:nvPr/>
        </p:nvSpPr>
        <p:spPr>
          <a:xfrm>
            <a:off x="0" y="0"/>
            <a:ext cx="8838720" cy="252066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400" b="0" i="0" u="none" strike="noStrike" cap="none" dirty="0">
                <a:solidFill>
                  <a:schemeClr val="accent2"/>
                </a:solidFill>
                <a:latin typeface="Arial"/>
                <a:ea typeface="Arial"/>
                <a:cs typeface="Arial"/>
                <a:sym typeface="Arial"/>
              </a:rPr>
              <a:t>Q.Design an 8086 based Maximum Mode system working at 6 MHz having the following</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0" i="0" u="none" strike="noStrike" cap="none" dirty="0">
                <a:solidFill>
                  <a:schemeClr val="accent2"/>
                </a:solidFill>
                <a:latin typeface="Arial"/>
                <a:ea typeface="Arial"/>
                <a:cs typeface="Arial"/>
                <a:sym typeface="Arial"/>
              </a:rPr>
              <a:t>               1)32KB EPROM using 16 KB chips</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0" i="0" u="none" strike="noStrike" cap="none" dirty="0">
                <a:solidFill>
                  <a:schemeClr val="accent2"/>
                </a:solidFill>
                <a:latin typeface="Arial"/>
                <a:ea typeface="Arial"/>
                <a:cs typeface="Arial"/>
                <a:sym typeface="Arial"/>
              </a:rPr>
              <a:t>                2) 128KB RAM using 32 KB chips.</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1" i="0" u="none" strike="noStrike" cap="none" dirty="0" smtClean="0">
                <a:solidFill>
                  <a:schemeClr val="dk1"/>
                </a:solidFill>
                <a:latin typeface="Arial"/>
                <a:ea typeface="Arial"/>
                <a:cs typeface="Arial"/>
                <a:sym typeface="Arial"/>
              </a:rPr>
              <a:t>Answer:</a:t>
            </a:r>
            <a:r>
              <a:rPr lang="en" dirty="0"/>
              <a:t> </a:t>
            </a:r>
            <a:r>
              <a:rPr lang="en" dirty="0" smtClean="0"/>
              <a:t>  </a:t>
            </a:r>
            <a:r>
              <a:rPr lang="en" sz="1400" b="1" i="0" u="none" strike="noStrike" cap="none" dirty="0" smtClean="0">
                <a:solidFill>
                  <a:schemeClr val="dk1"/>
                </a:solidFill>
                <a:latin typeface="Arial"/>
                <a:ea typeface="Arial"/>
                <a:cs typeface="Arial"/>
                <a:sym typeface="Arial"/>
              </a:rPr>
              <a:t>STEP </a:t>
            </a:r>
            <a:r>
              <a:rPr lang="en" sz="1400" b="1" i="0" u="none" strike="noStrike" cap="none" dirty="0">
                <a:solidFill>
                  <a:schemeClr val="dk1"/>
                </a:solidFill>
                <a:latin typeface="Arial"/>
                <a:ea typeface="Arial"/>
                <a:cs typeface="Arial"/>
                <a:sym typeface="Arial"/>
              </a:rPr>
              <a:t>I: Memory </a:t>
            </a:r>
            <a:r>
              <a:rPr lang="en" sz="1400" b="1" i="0" u="none" strike="noStrike" cap="none" dirty="0" smtClean="0">
                <a:solidFill>
                  <a:schemeClr val="dk1"/>
                </a:solidFill>
                <a:latin typeface="Arial"/>
                <a:ea typeface="Arial"/>
                <a:cs typeface="Arial"/>
                <a:sym typeface="Arial"/>
              </a:rPr>
              <a:t>Calculation:</a:t>
            </a:r>
            <a:r>
              <a:rPr lang="en" dirty="0"/>
              <a:t> </a:t>
            </a:r>
            <a:r>
              <a:rPr lang="en" dirty="0" smtClean="0"/>
              <a:t>(A) </a:t>
            </a:r>
            <a:r>
              <a:rPr lang="en" sz="1400" b="1" i="0" u="none" strike="noStrike" cap="none" dirty="0" smtClean="0">
                <a:solidFill>
                  <a:schemeClr val="dk1"/>
                </a:solidFill>
                <a:latin typeface="Arial"/>
                <a:ea typeface="Arial"/>
                <a:cs typeface="Arial"/>
                <a:sym typeface="Arial"/>
              </a:rPr>
              <a:t>EPROM</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0" i="0" u="none" strike="noStrike" cap="none" dirty="0" smtClean="0">
                <a:solidFill>
                  <a:schemeClr val="dk1"/>
                </a:solidFill>
                <a:latin typeface="Arial"/>
                <a:ea typeface="Arial"/>
                <a:cs typeface="Arial"/>
                <a:sym typeface="Arial"/>
              </a:rPr>
              <a:t>                                    Required </a:t>
            </a:r>
            <a:r>
              <a:rPr lang="en" sz="1400" b="0" i="0" u="none" strike="noStrike" cap="none" dirty="0">
                <a:solidFill>
                  <a:schemeClr val="dk1"/>
                </a:solidFill>
                <a:latin typeface="Arial"/>
                <a:ea typeface="Arial"/>
                <a:cs typeface="Arial"/>
                <a:sym typeface="Arial"/>
              </a:rPr>
              <a:t>=32 KB  </a:t>
            </a:r>
            <a:r>
              <a:rPr lang="en" dirty="0"/>
              <a:t> </a:t>
            </a:r>
            <a:r>
              <a:rPr lang="en" dirty="0" smtClean="0"/>
              <a:t>               </a:t>
            </a:r>
            <a:r>
              <a:rPr lang="en" sz="1400" b="0" i="0" u="none" strike="noStrike" cap="none" dirty="0" smtClean="0">
                <a:solidFill>
                  <a:schemeClr val="dk1"/>
                </a:solidFill>
                <a:latin typeface="Arial"/>
                <a:ea typeface="Arial"/>
                <a:cs typeface="Arial"/>
                <a:sym typeface="Arial"/>
              </a:rPr>
              <a:t>Available </a:t>
            </a:r>
            <a:r>
              <a:rPr lang="en" sz="1400" b="0" i="0" u="none" strike="noStrike" cap="none" dirty="0">
                <a:solidFill>
                  <a:schemeClr val="dk1"/>
                </a:solidFill>
                <a:latin typeface="Arial"/>
                <a:ea typeface="Arial"/>
                <a:cs typeface="Arial"/>
                <a:sym typeface="Arial"/>
              </a:rPr>
              <a:t>=16KB</a:t>
            </a:r>
            <a:endParaRPr sz="1400" b="0" i="0" u="none" strike="noStrike" cap="none" dirty="0">
              <a:solidFill>
                <a:srgbClr val="000000"/>
              </a:solidFill>
              <a:latin typeface="Arial"/>
              <a:ea typeface="Arial"/>
              <a:cs typeface="Arial"/>
              <a:sym typeface="Arial"/>
            </a:endParaRPr>
          </a:p>
          <a:p>
            <a:pPr marL="457200" marR="0" lvl="0" indent="-317520" algn="l" rtl="0">
              <a:lnSpc>
                <a:spcPct val="115000"/>
              </a:lnSpc>
              <a:spcBef>
                <a:spcPts val="0"/>
              </a:spcBef>
              <a:spcAft>
                <a:spcPts val="0"/>
              </a:spcAft>
              <a:buClr>
                <a:srgbClr val="000000"/>
              </a:buClr>
              <a:buSzPts val="1400"/>
              <a:buFont typeface="Arial"/>
              <a:buAutoNum type="arabicPeriod"/>
            </a:pPr>
            <a:r>
              <a:rPr lang="en" sz="1400" b="1" i="0" u="none" strike="noStrike" cap="none" dirty="0">
                <a:solidFill>
                  <a:schemeClr val="dk1"/>
                </a:solidFill>
                <a:latin typeface="Arial"/>
                <a:ea typeface="Arial"/>
                <a:cs typeface="Arial"/>
                <a:sym typeface="Arial"/>
              </a:rPr>
              <a:t> No of chips = Required /Available =32KB/16KB=2 chips</a:t>
            </a:r>
            <a:endParaRPr sz="1400" b="0" i="0" u="none" strike="noStrike" cap="none" dirty="0">
              <a:solidFill>
                <a:srgbClr val="000000"/>
              </a:solidFill>
              <a:latin typeface="Arial"/>
              <a:ea typeface="Arial"/>
              <a:cs typeface="Arial"/>
              <a:sym typeface="Arial"/>
            </a:endParaRPr>
          </a:p>
          <a:p>
            <a:pPr marL="457200" marR="0" lvl="0" indent="-317520" algn="l" rtl="0">
              <a:lnSpc>
                <a:spcPct val="115000"/>
              </a:lnSpc>
              <a:spcBef>
                <a:spcPts val="0"/>
              </a:spcBef>
              <a:spcAft>
                <a:spcPts val="0"/>
              </a:spcAft>
              <a:buClr>
                <a:srgbClr val="000000"/>
              </a:buClr>
              <a:buSzPts val="1400"/>
              <a:buFont typeface="Arial"/>
              <a:buAutoNum type="arabicPeriod"/>
            </a:pPr>
            <a:r>
              <a:rPr lang="en" sz="1400" b="1" i="0" u="none" strike="noStrike" cap="none" dirty="0">
                <a:solidFill>
                  <a:schemeClr val="dk1"/>
                </a:solidFill>
                <a:latin typeface="Arial"/>
                <a:ea typeface="Arial"/>
                <a:cs typeface="Arial"/>
                <a:sym typeface="Arial"/>
              </a:rPr>
              <a:t>Starting address of EPROM is calculated as:</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0" i="0" u="none" strike="noStrike" cap="none" dirty="0">
                <a:solidFill>
                  <a:schemeClr val="dk1"/>
                </a:solidFill>
                <a:latin typeface="Arial"/>
                <a:ea typeface="Arial"/>
                <a:cs typeface="Arial"/>
                <a:sym typeface="Arial"/>
              </a:rPr>
              <a:t>                                                FFFFFH-(Space required by total EPROM of 32 KB)</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0" i="0" u="none" strike="noStrike" cap="none" dirty="0">
                <a:solidFill>
                  <a:schemeClr val="dk1"/>
                </a:solidFill>
                <a:latin typeface="Arial"/>
                <a:ea typeface="Arial"/>
                <a:cs typeface="Arial"/>
                <a:sym typeface="Arial"/>
              </a:rPr>
              <a:t>  Calculation of space required by total EPROM of 32 KB    = 32 * 1 KB=2</a:t>
            </a:r>
            <a:r>
              <a:rPr lang="en" sz="1900" b="0" i="0" u="none" strike="noStrike" cap="none" baseline="30000" dirty="0">
                <a:solidFill>
                  <a:schemeClr val="dk1"/>
                </a:solidFill>
                <a:latin typeface="Arial"/>
                <a:ea typeface="Arial"/>
                <a:cs typeface="Arial"/>
                <a:sym typeface="Arial"/>
              </a:rPr>
              <a:t>5</a:t>
            </a:r>
            <a:r>
              <a:rPr lang="en" sz="1400" b="0" i="0" u="none" strike="noStrike" cap="none" dirty="0">
                <a:solidFill>
                  <a:schemeClr val="dk1"/>
                </a:solidFill>
                <a:latin typeface="Arial"/>
                <a:ea typeface="Arial"/>
                <a:cs typeface="Arial"/>
                <a:sym typeface="Arial"/>
              </a:rPr>
              <a:t>*2</a:t>
            </a:r>
            <a:r>
              <a:rPr lang="en" sz="2000" b="0" i="0" u="none" strike="noStrike" cap="none" baseline="30000" dirty="0">
                <a:solidFill>
                  <a:schemeClr val="dk1"/>
                </a:solidFill>
                <a:latin typeface="Arial"/>
                <a:ea typeface="Arial"/>
                <a:cs typeface="Arial"/>
                <a:sym typeface="Arial"/>
              </a:rPr>
              <a:t>10 </a:t>
            </a:r>
            <a:r>
              <a:rPr lang="en" sz="2000" b="0" i="0" u="none" strike="noStrike" cap="none" dirty="0">
                <a:solidFill>
                  <a:schemeClr val="dk1"/>
                </a:solidFill>
                <a:latin typeface="Arial"/>
                <a:ea typeface="Arial"/>
                <a:cs typeface="Arial"/>
                <a:sym typeface="Arial"/>
              </a:rPr>
              <a:t> </a:t>
            </a:r>
            <a:r>
              <a:rPr lang="en" sz="1500" b="0" i="0" u="none" strike="noStrike" cap="none" dirty="0">
                <a:solidFill>
                  <a:schemeClr val="dk1"/>
                </a:solidFill>
                <a:latin typeface="Arial"/>
                <a:ea typeface="Arial"/>
                <a:cs typeface="Arial"/>
                <a:sym typeface="Arial"/>
              </a:rPr>
              <a:t>=2</a:t>
            </a:r>
            <a:r>
              <a:rPr lang="en" sz="2000" b="0" i="0" u="none" strike="noStrike" cap="none" baseline="30000" dirty="0">
                <a:solidFill>
                  <a:schemeClr val="dk1"/>
                </a:solidFill>
                <a:latin typeface="Arial"/>
                <a:ea typeface="Arial"/>
                <a:cs typeface="Arial"/>
                <a:sym typeface="Arial"/>
              </a:rPr>
              <a:t>15</a:t>
            </a:r>
            <a:r>
              <a:rPr lang="en" sz="1400" b="0" i="0" u="none" strike="noStrike" cap="none" baseline="30000" dirty="0">
                <a:solidFill>
                  <a:schemeClr val="dk1"/>
                </a:solidFill>
                <a:latin typeface="Arial"/>
                <a:ea typeface="Arial"/>
                <a:cs typeface="Arial"/>
                <a:sym typeface="Arial"/>
              </a:rPr>
              <a:t>  </a:t>
            </a:r>
            <a:r>
              <a:rPr lang="en" sz="14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pic>
        <p:nvPicPr>
          <p:cNvPr id="561" name="Google Shape;561;p35"/>
          <p:cNvPicPr preferRelativeResize="0"/>
          <p:nvPr/>
        </p:nvPicPr>
        <p:blipFill rotWithShape="1">
          <a:blip r:embed="rId3">
            <a:alphaModFix/>
          </a:blip>
          <a:srcRect/>
          <a:stretch/>
        </p:blipFill>
        <p:spPr>
          <a:xfrm>
            <a:off x="0" y="2423584"/>
            <a:ext cx="8908593" cy="1711998"/>
          </a:xfrm>
          <a:prstGeom prst="rect">
            <a:avLst/>
          </a:prstGeom>
          <a:noFill/>
          <a:ln>
            <a:noFill/>
          </a:ln>
        </p:spPr>
      </p:pic>
      <p:sp>
        <p:nvSpPr>
          <p:cNvPr id="2" name="Rectangle 1"/>
          <p:cNvSpPr/>
          <p:nvPr/>
        </p:nvSpPr>
        <p:spPr>
          <a:xfrm>
            <a:off x="238991" y="3992808"/>
            <a:ext cx="9040091" cy="694036"/>
          </a:xfrm>
          <a:prstGeom prst="rect">
            <a:avLst/>
          </a:prstGeom>
        </p:spPr>
        <p:txBody>
          <a:bodyPr wrap="square">
            <a:spAutoFit/>
          </a:bodyPr>
          <a:lstStyle/>
          <a:p>
            <a:pPr lvl="0">
              <a:lnSpc>
                <a:spcPct val="115000"/>
              </a:lnSpc>
            </a:pPr>
            <a:r>
              <a:rPr lang="en-US" b="1" dirty="0">
                <a:solidFill>
                  <a:schemeClr val="dk1"/>
                </a:solidFill>
              </a:rPr>
              <a:t>3.Size of a single EPROM chip =16KB  =</a:t>
            </a:r>
            <a:r>
              <a:rPr lang="en-US" dirty="0">
                <a:solidFill>
                  <a:schemeClr val="dk1"/>
                </a:solidFill>
              </a:rPr>
              <a:t>=16 * 1 KB=2</a:t>
            </a:r>
            <a:r>
              <a:rPr lang="en-US" sz="1900" baseline="30000" dirty="0">
                <a:solidFill>
                  <a:schemeClr val="dk1"/>
                </a:solidFill>
              </a:rPr>
              <a:t>4</a:t>
            </a:r>
            <a:r>
              <a:rPr lang="en-US" dirty="0">
                <a:solidFill>
                  <a:schemeClr val="dk1"/>
                </a:solidFill>
              </a:rPr>
              <a:t>*2</a:t>
            </a:r>
            <a:r>
              <a:rPr lang="en-US" sz="2000" baseline="30000" dirty="0">
                <a:solidFill>
                  <a:schemeClr val="dk1"/>
                </a:solidFill>
              </a:rPr>
              <a:t>10 </a:t>
            </a:r>
            <a:r>
              <a:rPr lang="en-US" sz="2000" dirty="0">
                <a:solidFill>
                  <a:schemeClr val="dk1"/>
                </a:solidFill>
              </a:rPr>
              <a:t> </a:t>
            </a:r>
            <a:r>
              <a:rPr lang="en-US" sz="1500" dirty="0">
                <a:solidFill>
                  <a:schemeClr val="dk1"/>
                </a:solidFill>
              </a:rPr>
              <a:t>=2</a:t>
            </a:r>
            <a:r>
              <a:rPr lang="en-US" sz="2000" baseline="30000" dirty="0">
                <a:solidFill>
                  <a:schemeClr val="dk1"/>
                </a:solidFill>
              </a:rPr>
              <a:t>14</a:t>
            </a:r>
            <a:r>
              <a:rPr lang="en-US" baseline="30000" dirty="0">
                <a:solidFill>
                  <a:schemeClr val="dk1"/>
                </a:solidFill>
              </a:rPr>
              <a:t>  </a:t>
            </a:r>
            <a:r>
              <a:rPr lang="en-US" dirty="0">
                <a:solidFill>
                  <a:schemeClr val="dk1"/>
                </a:solidFill>
              </a:rPr>
              <a:t> </a:t>
            </a:r>
            <a:endParaRPr lang="en-US" dirty="0"/>
          </a:p>
          <a:p>
            <a:pPr lvl="0">
              <a:lnSpc>
                <a:spcPct val="115000"/>
              </a:lnSpc>
            </a:pPr>
            <a:r>
              <a:rPr lang="en-US" dirty="0">
                <a:solidFill>
                  <a:schemeClr val="dk1"/>
                </a:solidFill>
              </a:rPr>
              <a:t>                                                                </a:t>
            </a:r>
            <a:r>
              <a:rPr lang="en-US" dirty="0" smtClean="0">
                <a:solidFill>
                  <a:schemeClr val="dk1"/>
                </a:solidFill>
              </a:rPr>
              <a:t>14 </a:t>
            </a:r>
            <a:r>
              <a:rPr lang="en-US" dirty="0">
                <a:solidFill>
                  <a:schemeClr val="dk1"/>
                </a:solidFill>
              </a:rPr>
              <a:t>address line used =( A</a:t>
            </a:r>
            <a:r>
              <a:rPr lang="en-US" sz="1700" baseline="-25000" dirty="0">
                <a:solidFill>
                  <a:schemeClr val="dk1"/>
                </a:solidFill>
              </a:rPr>
              <a:t>14…….</a:t>
            </a:r>
            <a:r>
              <a:rPr lang="en-US" dirty="0">
                <a:solidFill>
                  <a:schemeClr val="dk1"/>
                </a:solidFill>
              </a:rPr>
              <a:t> A</a:t>
            </a:r>
            <a:r>
              <a:rPr lang="en-US" sz="1700" baseline="-25000" dirty="0">
                <a:solidFill>
                  <a:schemeClr val="dk1"/>
                </a:solidFill>
              </a:rPr>
              <a:t>1)</a:t>
            </a:r>
            <a:r>
              <a:rPr lang="en-US" dirty="0">
                <a:solidFill>
                  <a:schemeClr val="dk1"/>
                </a:solidFill>
              </a:rPr>
              <a:t> </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36"/>
          <p:cNvSpPr/>
          <p:nvPr/>
        </p:nvSpPr>
        <p:spPr>
          <a:xfrm>
            <a:off x="446808" y="0"/>
            <a:ext cx="8014271" cy="2025139"/>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400" b="1" i="0" u="none" strike="noStrike" cap="none" dirty="0" smtClean="0">
                <a:solidFill>
                  <a:schemeClr val="dk1"/>
                </a:solidFill>
                <a:latin typeface="Arial"/>
                <a:ea typeface="Arial"/>
                <a:cs typeface="Arial"/>
                <a:sym typeface="Arial"/>
              </a:rPr>
              <a:t>(B) RAM </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0" i="0" u="none" strike="noStrike" cap="none" dirty="0">
                <a:solidFill>
                  <a:schemeClr val="dk1"/>
                </a:solidFill>
                <a:latin typeface="Arial"/>
                <a:ea typeface="Arial"/>
                <a:cs typeface="Arial"/>
                <a:sym typeface="Arial"/>
              </a:rPr>
              <a:t>Required =128 KB  </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0" i="0" u="none" strike="noStrike" cap="none" dirty="0">
                <a:solidFill>
                  <a:schemeClr val="dk1"/>
                </a:solidFill>
                <a:latin typeface="Arial"/>
                <a:ea typeface="Arial"/>
                <a:cs typeface="Arial"/>
                <a:sym typeface="Arial"/>
              </a:rPr>
              <a:t>Available =32 KB</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1" i="0" u="none" strike="noStrike" cap="none" dirty="0">
                <a:solidFill>
                  <a:schemeClr val="dk1"/>
                </a:solidFill>
                <a:latin typeface="Arial"/>
                <a:ea typeface="Arial"/>
                <a:cs typeface="Arial"/>
                <a:sym typeface="Arial"/>
              </a:rPr>
              <a:t>1. No of chips = Required /Available =128 KB/32 KB=4 chips</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1" i="0" u="none" strike="noStrike" cap="none" dirty="0">
                <a:solidFill>
                  <a:schemeClr val="dk1"/>
                </a:solidFill>
                <a:latin typeface="Arial"/>
                <a:ea typeface="Arial"/>
                <a:cs typeface="Arial"/>
                <a:sym typeface="Arial"/>
              </a:rPr>
              <a:t>2.Starting address of RAM  is : 00000H</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1" i="0" u="none" strike="noStrike" cap="none" dirty="0">
                <a:solidFill>
                  <a:schemeClr val="dk1"/>
                </a:solidFill>
                <a:latin typeface="Arial"/>
                <a:ea typeface="Arial"/>
                <a:cs typeface="Arial"/>
                <a:sym typeface="Arial"/>
              </a:rPr>
              <a:t>3.Size of a single </a:t>
            </a:r>
            <a:r>
              <a:rPr lang="en" b="1" dirty="0" smtClean="0">
                <a:solidFill>
                  <a:schemeClr val="dk1"/>
                </a:solidFill>
              </a:rPr>
              <a:t>RAM</a:t>
            </a:r>
            <a:r>
              <a:rPr lang="en" sz="1400" b="1" i="0" u="none" strike="noStrike" cap="none" dirty="0" smtClean="0">
                <a:solidFill>
                  <a:schemeClr val="dk1"/>
                </a:solidFill>
                <a:latin typeface="Arial"/>
                <a:ea typeface="Arial"/>
                <a:cs typeface="Arial"/>
                <a:sym typeface="Arial"/>
              </a:rPr>
              <a:t> </a:t>
            </a:r>
            <a:r>
              <a:rPr lang="en" sz="1400" b="1" i="0" u="none" strike="noStrike" cap="none" dirty="0">
                <a:solidFill>
                  <a:schemeClr val="dk1"/>
                </a:solidFill>
                <a:latin typeface="Arial"/>
                <a:ea typeface="Arial"/>
                <a:cs typeface="Arial"/>
                <a:sym typeface="Arial"/>
              </a:rPr>
              <a:t>chip =32 KB  =</a:t>
            </a:r>
            <a:r>
              <a:rPr lang="en" sz="1400" b="0" i="0" u="none" strike="noStrike" cap="none" dirty="0">
                <a:solidFill>
                  <a:schemeClr val="dk1"/>
                </a:solidFill>
                <a:latin typeface="Arial"/>
                <a:ea typeface="Arial"/>
                <a:cs typeface="Arial"/>
                <a:sym typeface="Arial"/>
              </a:rPr>
              <a:t>=32 * 1 KB=2</a:t>
            </a:r>
            <a:r>
              <a:rPr lang="en" sz="1900" b="0" i="0" u="none" strike="noStrike" cap="none" baseline="30000" dirty="0">
                <a:solidFill>
                  <a:schemeClr val="dk1"/>
                </a:solidFill>
                <a:latin typeface="Arial"/>
                <a:ea typeface="Arial"/>
                <a:cs typeface="Arial"/>
                <a:sym typeface="Arial"/>
              </a:rPr>
              <a:t>5</a:t>
            </a:r>
            <a:r>
              <a:rPr lang="en" sz="1400" b="0" i="0" u="none" strike="noStrike" cap="none" dirty="0">
                <a:solidFill>
                  <a:schemeClr val="dk1"/>
                </a:solidFill>
                <a:latin typeface="Arial"/>
                <a:ea typeface="Arial"/>
                <a:cs typeface="Arial"/>
                <a:sym typeface="Arial"/>
              </a:rPr>
              <a:t>*2</a:t>
            </a:r>
            <a:r>
              <a:rPr lang="en" sz="2000" b="0" i="0" u="none" strike="noStrike" cap="none" baseline="30000" dirty="0">
                <a:solidFill>
                  <a:schemeClr val="dk1"/>
                </a:solidFill>
                <a:latin typeface="Arial"/>
                <a:ea typeface="Arial"/>
                <a:cs typeface="Arial"/>
                <a:sym typeface="Arial"/>
              </a:rPr>
              <a:t>10 </a:t>
            </a:r>
            <a:r>
              <a:rPr lang="en" sz="2000" b="0" i="0" u="none" strike="noStrike" cap="none" dirty="0">
                <a:solidFill>
                  <a:schemeClr val="dk1"/>
                </a:solidFill>
                <a:latin typeface="Arial"/>
                <a:ea typeface="Arial"/>
                <a:cs typeface="Arial"/>
                <a:sym typeface="Arial"/>
              </a:rPr>
              <a:t> </a:t>
            </a:r>
            <a:r>
              <a:rPr lang="en" sz="1500" b="0" i="0" u="none" strike="noStrike" cap="none" dirty="0">
                <a:solidFill>
                  <a:schemeClr val="dk1"/>
                </a:solidFill>
                <a:latin typeface="Arial"/>
                <a:ea typeface="Arial"/>
                <a:cs typeface="Arial"/>
                <a:sym typeface="Arial"/>
              </a:rPr>
              <a:t>=2</a:t>
            </a:r>
            <a:r>
              <a:rPr lang="en" sz="2000" b="0" i="0" u="none" strike="noStrike" cap="none" baseline="30000" dirty="0">
                <a:solidFill>
                  <a:schemeClr val="dk1"/>
                </a:solidFill>
                <a:latin typeface="Arial"/>
                <a:ea typeface="Arial"/>
                <a:cs typeface="Arial"/>
                <a:sym typeface="Arial"/>
              </a:rPr>
              <a:t>15</a:t>
            </a:r>
            <a:r>
              <a:rPr lang="en" sz="1400" b="0" i="0" u="none" strike="noStrike" cap="none" baseline="30000" dirty="0">
                <a:solidFill>
                  <a:schemeClr val="dk1"/>
                </a:solidFill>
                <a:latin typeface="Arial"/>
                <a:ea typeface="Arial"/>
                <a:cs typeface="Arial"/>
                <a:sym typeface="Arial"/>
              </a:rPr>
              <a:t>  </a:t>
            </a:r>
            <a:r>
              <a:rPr lang="en" sz="14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None/>
            </a:pPr>
            <a:r>
              <a:rPr lang="en" sz="1400" b="0" i="0" u="none" strike="noStrike" cap="none" dirty="0">
                <a:solidFill>
                  <a:schemeClr val="dk1"/>
                </a:solidFill>
                <a:latin typeface="Arial"/>
                <a:ea typeface="Arial"/>
                <a:cs typeface="Arial"/>
                <a:sym typeface="Arial"/>
              </a:rPr>
              <a:t>                                                                 15 address line used =( A</a:t>
            </a:r>
            <a:r>
              <a:rPr lang="en" sz="1700" b="0" i="0" u="none" strike="noStrike" cap="none" baseline="-25000" dirty="0">
                <a:solidFill>
                  <a:schemeClr val="dk1"/>
                </a:solidFill>
                <a:latin typeface="Arial"/>
                <a:ea typeface="Arial"/>
                <a:cs typeface="Arial"/>
                <a:sym typeface="Arial"/>
              </a:rPr>
              <a:t>15…….</a:t>
            </a:r>
            <a:r>
              <a:rPr lang="en" sz="1400" b="0" i="0" u="none" strike="noStrike" cap="none" dirty="0">
                <a:solidFill>
                  <a:schemeClr val="dk1"/>
                </a:solidFill>
                <a:latin typeface="Arial"/>
                <a:ea typeface="Arial"/>
                <a:cs typeface="Arial"/>
                <a:sym typeface="Arial"/>
              </a:rPr>
              <a:t> A</a:t>
            </a:r>
            <a:r>
              <a:rPr lang="en" sz="1700" b="0" i="0" u="none" strike="noStrike" cap="none" baseline="-25000" dirty="0">
                <a:solidFill>
                  <a:schemeClr val="dk1"/>
                </a:solidFill>
                <a:latin typeface="Arial"/>
                <a:ea typeface="Arial"/>
                <a:cs typeface="Arial"/>
                <a:sym typeface="Arial"/>
              </a:rPr>
              <a:t>1)</a:t>
            </a:r>
            <a:r>
              <a:rPr lang="en" sz="14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1108535317"/>
              </p:ext>
            </p:extLst>
          </p:nvPr>
        </p:nvGraphicFramePr>
        <p:xfrm>
          <a:off x="805002" y="2326986"/>
          <a:ext cx="7297881" cy="2065528"/>
        </p:xfrm>
        <a:graphic>
          <a:graphicData uri="http://schemas.openxmlformats.org/drawingml/2006/table">
            <a:tbl>
              <a:tblPr firstRow="1" bandRow="1">
                <a:tableStyleId>{5C22544A-7EE6-4342-B048-85BDC9FD1C3A}</a:tableStyleId>
              </a:tblPr>
              <a:tblGrid>
                <a:gridCol w="2432627">
                  <a:extLst>
                    <a:ext uri="{9D8B030D-6E8A-4147-A177-3AD203B41FA5}">
                      <a16:colId xmlns:a16="http://schemas.microsoft.com/office/drawing/2014/main" val="347182701"/>
                    </a:ext>
                  </a:extLst>
                </a:gridCol>
                <a:gridCol w="2432627">
                  <a:extLst>
                    <a:ext uri="{9D8B030D-6E8A-4147-A177-3AD203B41FA5}">
                      <a16:colId xmlns:a16="http://schemas.microsoft.com/office/drawing/2014/main" val="2332411801"/>
                    </a:ext>
                  </a:extLst>
                </a:gridCol>
                <a:gridCol w="2432627">
                  <a:extLst>
                    <a:ext uri="{9D8B030D-6E8A-4147-A177-3AD203B41FA5}">
                      <a16:colId xmlns:a16="http://schemas.microsoft.com/office/drawing/2014/main" val="2806247223"/>
                    </a:ext>
                  </a:extLst>
                </a:gridCol>
              </a:tblGrid>
              <a:tr h="370840">
                <a:tc>
                  <a:txBody>
                    <a:bodyPr/>
                    <a:lstStyle/>
                    <a:p>
                      <a:endParaRPr lang="en-IN" dirty="0"/>
                    </a:p>
                  </a:txBody>
                  <a:tcPr/>
                </a:tc>
                <a:tc>
                  <a:txBody>
                    <a:bodyPr/>
                    <a:lstStyle/>
                    <a:p>
                      <a:r>
                        <a:rPr lang="en-US" dirty="0" smtClean="0"/>
                        <a:t>EPROM</a:t>
                      </a:r>
                      <a:endParaRPr lang="en-IN" dirty="0"/>
                    </a:p>
                  </a:txBody>
                  <a:tcPr/>
                </a:tc>
                <a:tc>
                  <a:txBody>
                    <a:bodyPr/>
                    <a:lstStyle/>
                    <a:p>
                      <a:r>
                        <a:rPr lang="en-US" dirty="0" smtClean="0"/>
                        <a:t>RAM</a:t>
                      </a:r>
                      <a:endParaRPr lang="en-IN" dirty="0"/>
                    </a:p>
                  </a:txBody>
                  <a:tcPr/>
                </a:tc>
                <a:extLst>
                  <a:ext uri="{0D108BD9-81ED-4DB2-BD59-A6C34878D82A}">
                    <a16:rowId xmlns:a16="http://schemas.microsoft.com/office/drawing/2014/main" val="3626237047"/>
                  </a:ext>
                </a:extLst>
              </a:tr>
              <a:tr h="370840">
                <a:tc>
                  <a:txBody>
                    <a:bodyPr/>
                    <a:lstStyle/>
                    <a:p>
                      <a:r>
                        <a:rPr lang="en-US" dirty="0" smtClean="0"/>
                        <a:t>Required/Available</a:t>
                      </a:r>
                      <a:endParaRPr lang="en-IN" dirty="0"/>
                    </a:p>
                  </a:txBody>
                  <a:tcPr/>
                </a:tc>
                <a:tc>
                  <a:txBody>
                    <a:bodyPr/>
                    <a:lstStyle/>
                    <a:p>
                      <a:pPr algn="ctr"/>
                      <a:r>
                        <a:rPr lang="en-US" dirty="0" smtClean="0"/>
                        <a:t>32KB/16 KB</a:t>
                      </a:r>
                      <a:endParaRPr lang="en-IN" dirty="0"/>
                    </a:p>
                  </a:txBody>
                  <a:tcPr/>
                </a:tc>
                <a:tc>
                  <a:txBody>
                    <a:bodyPr/>
                    <a:lstStyle/>
                    <a:p>
                      <a:pPr algn="ctr"/>
                      <a:r>
                        <a:rPr lang="en-US" dirty="0" smtClean="0"/>
                        <a:t>128Kb/32KB</a:t>
                      </a:r>
                      <a:endParaRPr lang="en-IN" dirty="0"/>
                    </a:p>
                  </a:txBody>
                  <a:tcPr/>
                </a:tc>
                <a:extLst>
                  <a:ext uri="{0D108BD9-81ED-4DB2-BD59-A6C34878D82A}">
                    <a16:rowId xmlns:a16="http://schemas.microsoft.com/office/drawing/2014/main" val="2226981162"/>
                  </a:ext>
                </a:extLst>
              </a:tr>
              <a:tr h="370840">
                <a:tc>
                  <a:txBody>
                    <a:bodyPr/>
                    <a:lstStyle/>
                    <a:p>
                      <a:r>
                        <a:rPr lang="en" sz="1400" b="1" i="0" u="none" strike="noStrike" cap="none" dirty="0" smtClean="0">
                          <a:solidFill>
                            <a:schemeClr val="dk1"/>
                          </a:solidFill>
                          <a:latin typeface="+mn-lt"/>
                          <a:ea typeface="Arial"/>
                          <a:cs typeface="Arial"/>
                          <a:sym typeface="Arial"/>
                        </a:rPr>
                        <a:t>1.No of chips </a:t>
                      </a:r>
                      <a:endParaRPr lang="en-IN" dirty="0"/>
                    </a:p>
                  </a:txBody>
                  <a:tcPr/>
                </a:tc>
                <a:tc>
                  <a:txBody>
                    <a:bodyPr/>
                    <a:lstStyle/>
                    <a:p>
                      <a:pPr algn="ctr"/>
                      <a:r>
                        <a:rPr lang="en-US" dirty="0" smtClean="0"/>
                        <a:t>                   2</a:t>
                      </a:r>
                      <a:endParaRPr lang="en-IN" dirty="0"/>
                    </a:p>
                  </a:txBody>
                  <a:tcPr/>
                </a:tc>
                <a:tc>
                  <a:txBody>
                    <a:bodyPr/>
                    <a:lstStyle/>
                    <a:p>
                      <a:pPr algn="ctr"/>
                      <a:r>
                        <a:rPr lang="en-US" dirty="0" smtClean="0"/>
                        <a:t>      4</a:t>
                      </a:r>
                      <a:endParaRPr lang="en-IN" dirty="0"/>
                    </a:p>
                  </a:txBody>
                  <a:tcPr/>
                </a:tc>
                <a:extLst>
                  <a:ext uri="{0D108BD9-81ED-4DB2-BD59-A6C34878D82A}">
                    <a16:rowId xmlns:a16="http://schemas.microsoft.com/office/drawing/2014/main" val="3332268820"/>
                  </a:ext>
                </a:extLst>
              </a:tr>
              <a:tr h="370840">
                <a:tc>
                  <a:txBody>
                    <a:bodyPr/>
                    <a:lstStyle/>
                    <a:p>
                      <a:r>
                        <a:rPr lang="en" sz="1400" b="1" i="0" u="none" strike="noStrike" cap="none" dirty="0" smtClean="0">
                          <a:solidFill>
                            <a:schemeClr val="dk1"/>
                          </a:solidFill>
                          <a:latin typeface="+mn-lt"/>
                          <a:ea typeface="Arial"/>
                          <a:cs typeface="Arial"/>
                          <a:sym typeface="Arial"/>
                        </a:rPr>
                        <a:t>2.Starting address of</a:t>
                      </a:r>
                      <a:endParaRPr lang="en-IN" dirty="0"/>
                    </a:p>
                  </a:txBody>
                  <a:tcPr/>
                </a:tc>
                <a:tc>
                  <a:txBody>
                    <a:bodyPr/>
                    <a:lstStyle/>
                    <a:p>
                      <a:pPr algn="ctr"/>
                      <a:r>
                        <a:rPr lang="en-US" dirty="0" smtClean="0"/>
                        <a:t>F8000H</a:t>
                      </a:r>
                      <a:endParaRPr lang="en-IN" dirty="0"/>
                    </a:p>
                  </a:txBody>
                  <a:tcPr/>
                </a:tc>
                <a:tc>
                  <a:txBody>
                    <a:bodyPr/>
                    <a:lstStyle/>
                    <a:p>
                      <a:pPr algn="ctr"/>
                      <a:r>
                        <a:rPr lang="en-US" dirty="0" smtClean="0"/>
                        <a:t>00000H</a:t>
                      </a:r>
                      <a:endParaRPr lang="en-IN" dirty="0"/>
                    </a:p>
                  </a:txBody>
                  <a:tcPr/>
                </a:tc>
                <a:extLst>
                  <a:ext uri="{0D108BD9-81ED-4DB2-BD59-A6C34878D82A}">
                    <a16:rowId xmlns:a16="http://schemas.microsoft.com/office/drawing/2014/main" val="2993907749"/>
                  </a:ext>
                </a:extLst>
              </a:tr>
              <a:tr h="370840">
                <a:tc>
                  <a:txBody>
                    <a:bodyPr/>
                    <a:lstStyle/>
                    <a:p>
                      <a:r>
                        <a:rPr lang="en" sz="1400" b="1" i="0" u="none" strike="noStrike" cap="none" dirty="0" smtClean="0">
                          <a:solidFill>
                            <a:schemeClr val="dk1"/>
                          </a:solidFill>
                          <a:latin typeface="+mn-lt"/>
                          <a:ea typeface="Arial"/>
                          <a:cs typeface="Arial"/>
                          <a:sym typeface="Arial"/>
                        </a:rPr>
                        <a:t>3.Size of a single chip</a:t>
                      </a:r>
                      <a:endParaRPr lang="en-IN" dirty="0"/>
                    </a:p>
                  </a:txBody>
                  <a:tcPr/>
                </a:tc>
                <a:tc>
                  <a:txBody>
                    <a:bodyPr/>
                    <a:lstStyle/>
                    <a:p>
                      <a:pPr lvl="0">
                        <a:lnSpc>
                          <a:spcPct val="115000"/>
                        </a:lnSpc>
                      </a:pPr>
                      <a:r>
                        <a:rPr lang="en-US" dirty="0" smtClean="0">
                          <a:solidFill>
                            <a:schemeClr val="dk1"/>
                          </a:solidFill>
                        </a:rPr>
                        <a:t>14 address line used =     </a:t>
                      </a:r>
                    </a:p>
                    <a:p>
                      <a:pPr lvl="0">
                        <a:lnSpc>
                          <a:spcPct val="115000"/>
                        </a:lnSpc>
                      </a:pPr>
                      <a:r>
                        <a:rPr lang="en-US" dirty="0" smtClean="0">
                          <a:solidFill>
                            <a:schemeClr val="dk1"/>
                          </a:solidFill>
                        </a:rPr>
                        <a:t>                   ( A</a:t>
                      </a:r>
                      <a:r>
                        <a:rPr lang="en-US" sz="1700" baseline="-25000" dirty="0" smtClean="0">
                          <a:solidFill>
                            <a:schemeClr val="dk1"/>
                          </a:solidFill>
                        </a:rPr>
                        <a:t>14…….</a:t>
                      </a:r>
                      <a:r>
                        <a:rPr lang="en-US" dirty="0" smtClean="0">
                          <a:solidFill>
                            <a:schemeClr val="dk1"/>
                          </a:solidFill>
                        </a:rPr>
                        <a:t> A</a:t>
                      </a:r>
                      <a:r>
                        <a:rPr lang="en-US" sz="1700" baseline="-25000" dirty="0" smtClean="0">
                          <a:solidFill>
                            <a:schemeClr val="dk1"/>
                          </a:solidFill>
                        </a:rPr>
                        <a:t>1)</a:t>
                      </a:r>
                      <a:r>
                        <a:rPr lang="en-US" dirty="0" smtClean="0">
                          <a:solidFill>
                            <a:schemeClr val="dk1"/>
                          </a:solidFill>
                        </a:rPr>
                        <a:t> </a:t>
                      </a:r>
                      <a:endParaRPr lang="en-US" dirty="0"/>
                    </a:p>
                  </a:txBody>
                  <a:tcPr/>
                </a:tc>
                <a:tc>
                  <a:txBody>
                    <a:bodyPr/>
                    <a:lstStyle/>
                    <a:p>
                      <a:pPr marL="0" marR="0" lvl="0" indent="0" algn="l" rtl="0">
                        <a:lnSpc>
                          <a:spcPct val="115000"/>
                        </a:lnSpc>
                        <a:spcBef>
                          <a:spcPts val="0"/>
                        </a:spcBef>
                        <a:spcAft>
                          <a:spcPts val="0"/>
                        </a:spcAft>
                        <a:buNone/>
                      </a:pPr>
                      <a:r>
                        <a:rPr lang="en-US" sz="1400" b="0" i="0" u="none" strike="noStrike" cap="none" dirty="0" smtClean="0">
                          <a:solidFill>
                            <a:schemeClr val="dk1"/>
                          </a:solidFill>
                          <a:latin typeface="+mn-lt"/>
                          <a:ea typeface="Arial"/>
                          <a:cs typeface="Arial"/>
                          <a:sym typeface="Arial"/>
                        </a:rPr>
                        <a:t>15 address line used =</a:t>
                      </a:r>
                    </a:p>
                    <a:p>
                      <a:pPr marL="0" marR="0" lvl="0" indent="0" algn="l" rtl="0">
                        <a:lnSpc>
                          <a:spcPct val="115000"/>
                        </a:lnSpc>
                        <a:spcBef>
                          <a:spcPts val="0"/>
                        </a:spcBef>
                        <a:spcAft>
                          <a:spcPts val="0"/>
                        </a:spcAft>
                        <a:buNone/>
                      </a:pPr>
                      <a:r>
                        <a:rPr lang="en-US" sz="1400" b="0" i="0" u="none" strike="noStrike" cap="none" dirty="0" smtClean="0">
                          <a:solidFill>
                            <a:schemeClr val="dk1"/>
                          </a:solidFill>
                          <a:latin typeface="+mn-lt"/>
                          <a:ea typeface="Arial"/>
                          <a:cs typeface="Arial"/>
                          <a:sym typeface="Arial"/>
                        </a:rPr>
                        <a:t>               ( A</a:t>
                      </a:r>
                      <a:r>
                        <a:rPr lang="en-US" sz="1700" b="0" i="0" u="none" strike="noStrike" cap="none" baseline="-25000" dirty="0" smtClean="0">
                          <a:solidFill>
                            <a:schemeClr val="dk1"/>
                          </a:solidFill>
                          <a:latin typeface="+mn-lt"/>
                          <a:ea typeface="Arial"/>
                          <a:cs typeface="Arial"/>
                          <a:sym typeface="Arial"/>
                        </a:rPr>
                        <a:t>15…….</a:t>
                      </a:r>
                      <a:r>
                        <a:rPr lang="en-US" sz="1400" b="0" i="0" u="none" strike="noStrike" cap="none" dirty="0" smtClean="0">
                          <a:solidFill>
                            <a:schemeClr val="dk1"/>
                          </a:solidFill>
                          <a:latin typeface="+mn-lt"/>
                          <a:ea typeface="Arial"/>
                          <a:cs typeface="Arial"/>
                          <a:sym typeface="Arial"/>
                        </a:rPr>
                        <a:t> A</a:t>
                      </a:r>
                      <a:r>
                        <a:rPr lang="en-US" sz="1700" b="0" i="0" u="none" strike="noStrike" cap="none" baseline="-25000" dirty="0" smtClean="0">
                          <a:solidFill>
                            <a:schemeClr val="dk1"/>
                          </a:solidFill>
                          <a:latin typeface="+mn-lt"/>
                          <a:ea typeface="Arial"/>
                          <a:cs typeface="Arial"/>
                          <a:sym typeface="Arial"/>
                        </a:rPr>
                        <a:t>1)</a:t>
                      </a:r>
                      <a:r>
                        <a:rPr lang="en-US" sz="1400" b="0" i="0" u="none" strike="noStrike" cap="none" dirty="0" smtClean="0">
                          <a:solidFill>
                            <a:schemeClr val="dk1"/>
                          </a:solidFill>
                          <a:latin typeface="+mn-lt"/>
                          <a:ea typeface="Arial"/>
                          <a:cs typeface="Arial"/>
                          <a:sym typeface="Arial"/>
                        </a:rPr>
                        <a:t> </a:t>
                      </a:r>
                      <a:endParaRPr lang="en-US" sz="1400" b="0" i="0" u="none" strike="noStrike" cap="none" dirty="0">
                        <a:solidFill>
                          <a:srgbClr val="000000"/>
                        </a:solidFill>
                        <a:latin typeface="+mn-lt"/>
                        <a:ea typeface="Arial"/>
                        <a:cs typeface="Arial"/>
                        <a:sym typeface="Arial"/>
                      </a:endParaRPr>
                    </a:p>
                  </a:txBody>
                  <a:tcPr/>
                </a:tc>
                <a:extLst>
                  <a:ext uri="{0D108BD9-81ED-4DB2-BD59-A6C34878D82A}">
                    <a16:rowId xmlns:a16="http://schemas.microsoft.com/office/drawing/2014/main" val="2390853110"/>
                  </a:ext>
                </a:extLst>
              </a:tr>
            </a:tbl>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pic>
        <p:nvPicPr>
          <p:cNvPr id="571" name="Google Shape;571;p37"/>
          <p:cNvPicPr preferRelativeResize="0"/>
          <p:nvPr/>
        </p:nvPicPr>
        <p:blipFill rotWithShape="1">
          <a:blip r:embed="rId3">
            <a:alphaModFix/>
          </a:blip>
          <a:srcRect/>
          <a:stretch/>
        </p:blipFill>
        <p:spPr>
          <a:xfrm>
            <a:off x="126000" y="0"/>
            <a:ext cx="8812080" cy="5070764"/>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576" name="Google Shape;576;p38"/>
          <p:cNvPicPr preferRelativeResize="0"/>
          <p:nvPr/>
        </p:nvPicPr>
        <p:blipFill rotWithShape="1">
          <a:blip r:embed="rId3">
            <a:alphaModFix/>
          </a:blip>
          <a:srcRect/>
          <a:stretch/>
        </p:blipFill>
        <p:spPr>
          <a:xfrm>
            <a:off x="404280" y="602640"/>
            <a:ext cx="8407800" cy="4371480"/>
          </a:xfrm>
          <a:prstGeom prst="rect">
            <a:avLst/>
          </a:prstGeom>
          <a:noFill/>
          <a:ln>
            <a:noFill/>
          </a:ln>
        </p:spPr>
      </p:pic>
      <p:sp>
        <p:nvSpPr>
          <p:cNvPr id="577" name="Google Shape;577;p38"/>
          <p:cNvSpPr/>
          <p:nvPr/>
        </p:nvSpPr>
        <p:spPr>
          <a:xfrm>
            <a:off x="2967120" y="89280"/>
            <a:ext cx="2999520" cy="42732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400" b="1" i="0" u="none" strike="noStrike" cap="none">
                <a:solidFill>
                  <a:schemeClr val="dk1"/>
                </a:solidFill>
                <a:latin typeface="Arial"/>
                <a:ea typeface="Arial"/>
                <a:cs typeface="Arial"/>
                <a:sym typeface="Arial"/>
              </a:rPr>
              <a:t>STEP 3: Memory Diagram</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1"/>
        <p:cNvGrpSpPr/>
        <p:nvPr/>
      </p:nvGrpSpPr>
      <p:grpSpPr>
        <a:xfrm>
          <a:off x="0" y="0"/>
          <a:ext cx="0" cy="0"/>
          <a:chOff x="0" y="0"/>
          <a:chExt cx="0" cy="0"/>
        </a:xfrm>
      </p:grpSpPr>
      <p:sp>
        <p:nvSpPr>
          <p:cNvPr id="582" name="Google Shape;582;p39"/>
          <p:cNvSpPr txBox="1">
            <a:spLocks noGrp="1"/>
          </p:cNvSpPr>
          <p:nvPr>
            <p:ph type="title"/>
          </p:nvPr>
        </p:nvSpPr>
        <p:spPr>
          <a:xfrm>
            <a:off x="0" y="0"/>
            <a:ext cx="8520120" cy="572400"/>
          </a:xfrm>
          <a:prstGeom prst="rect">
            <a:avLst/>
          </a:prstGeom>
          <a:noFill/>
          <a:ln>
            <a:noFill/>
          </a:ln>
        </p:spPr>
        <p:txBody>
          <a:bodyPr spcFirstLastPara="1" wrap="square" lIns="0" tIns="91425" rIns="0" bIns="91425" anchor="t" anchorCtr="0">
            <a:noAutofit/>
          </a:bodyPr>
          <a:lstStyle/>
          <a:p>
            <a:pPr marL="0" lvl="0" indent="0" algn="l" rtl="0">
              <a:lnSpc>
                <a:spcPct val="100000"/>
              </a:lnSpc>
              <a:spcBef>
                <a:spcPts val="0"/>
              </a:spcBef>
              <a:spcAft>
                <a:spcPts val="0"/>
              </a:spcAft>
              <a:buClr>
                <a:schemeClr val="dk2"/>
              </a:buClr>
              <a:buSzPts val="3390"/>
              <a:buFont typeface="Arial"/>
              <a:buNone/>
            </a:pPr>
            <a:r>
              <a:rPr lang="en" sz="3390" b="1" strike="noStrike">
                <a:solidFill>
                  <a:schemeClr val="dk2"/>
                </a:solidFill>
                <a:latin typeface="Arial"/>
                <a:ea typeface="Arial"/>
                <a:cs typeface="Arial"/>
                <a:sym typeface="Arial"/>
              </a:rPr>
              <a:t>Example :</a:t>
            </a:r>
            <a:endParaRPr sz="3390" b="0" strike="noStrike">
              <a:solidFill>
                <a:srgbClr val="000000"/>
              </a:solidFill>
              <a:latin typeface="Arial"/>
              <a:ea typeface="Arial"/>
              <a:cs typeface="Arial"/>
              <a:sym typeface="Arial"/>
            </a:endParaRPr>
          </a:p>
        </p:txBody>
      </p:sp>
      <p:sp>
        <p:nvSpPr>
          <p:cNvPr id="583" name="Google Shape;583;p39"/>
          <p:cNvSpPr txBox="1">
            <a:spLocks noGrp="1"/>
          </p:cNvSpPr>
          <p:nvPr>
            <p:ph type="body" idx="1"/>
          </p:nvPr>
        </p:nvSpPr>
        <p:spPr>
          <a:xfrm>
            <a:off x="198000" y="674280"/>
            <a:ext cx="8634240" cy="3894120"/>
          </a:xfrm>
          <a:prstGeom prst="rect">
            <a:avLst/>
          </a:prstGeom>
          <a:noFill/>
          <a:ln>
            <a:noFill/>
          </a:ln>
        </p:spPr>
        <p:txBody>
          <a:bodyPr spcFirstLastPara="1" wrap="square" lIns="0" tIns="91425" rIns="0" bIns="91425" anchor="t" anchorCtr="0">
            <a:normAutofit fontScale="65500" lnSpcReduction="20000"/>
          </a:bodyPr>
          <a:lstStyle/>
          <a:p>
            <a:pPr marL="0" marR="0" lvl="0" indent="0" algn="l" rtl="0">
              <a:lnSpc>
                <a:spcPct val="100000"/>
              </a:lnSpc>
              <a:spcBef>
                <a:spcPts val="0"/>
              </a:spcBef>
              <a:spcAft>
                <a:spcPts val="0"/>
              </a:spcAft>
              <a:buClr>
                <a:schemeClr val="dk1"/>
              </a:buClr>
              <a:buSzPct val="100000"/>
              <a:buFont typeface="Times New Roman"/>
              <a:buNone/>
            </a:pPr>
            <a:r>
              <a:rPr lang="en" sz="2700" b="0" i="0" u="none" strike="noStrike" cap="none" dirty="0">
                <a:solidFill>
                  <a:schemeClr val="dk1"/>
                </a:solidFill>
                <a:latin typeface="Times New Roman"/>
                <a:ea typeface="Times New Roman"/>
                <a:cs typeface="Times New Roman"/>
                <a:sym typeface="Times New Roman"/>
              </a:rPr>
              <a:t>Interface two 4K*8 EPROM chip &amp; two 4K*8 RAM chip using with 8086</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1199"/>
              </a:spcBef>
              <a:spcAft>
                <a:spcPts val="0"/>
              </a:spcAft>
              <a:buClr>
                <a:schemeClr val="dk1"/>
              </a:buClr>
              <a:buSzPct val="100000"/>
              <a:buFont typeface="Times New Roman"/>
              <a:buNone/>
            </a:pPr>
            <a:r>
              <a:rPr lang="en" sz="2700" b="0" i="0" u="none" strike="noStrike" cap="none" dirty="0">
                <a:solidFill>
                  <a:schemeClr val="dk1"/>
                </a:solidFill>
                <a:latin typeface="Times New Roman"/>
                <a:ea typeface="Times New Roman"/>
                <a:cs typeface="Times New Roman"/>
                <a:sym typeface="Times New Roman"/>
              </a:rPr>
              <a:t>Solution:</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1199"/>
              </a:spcBef>
              <a:spcAft>
                <a:spcPts val="0"/>
              </a:spcAft>
              <a:buClr>
                <a:schemeClr val="dk1"/>
              </a:buClr>
              <a:buSzPct val="100000"/>
              <a:buFont typeface="Times New Roman"/>
              <a:buNone/>
            </a:pPr>
            <a:r>
              <a:rPr lang="en" sz="2700" b="0" i="0" u="none" strike="noStrike" cap="none" dirty="0">
                <a:solidFill>
                  <a:schemeClr val="dk1"/>
                </a:solidFill>
                <a:latin typeface="Times New Roman"/>
                <a:ea typeface="Times New Roman"/>
                <a:cs typeface="Times New Roman"/>
                <a:sym typeface="Times New Roman"/>
              </a:rPr>
              <a:t>1.No of chip required : 2</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1199"/>
              </a:spcBef>
              <a:spcAft>
                <a:spcPts val="0"/>
              </a:spcAft>
              <a:buClr>
                <a:schemeClr val="dk1"/>
              </a:buClr>
              <a:buSzPct val="100000"/>
              <a:buFont typeface="Times New Roman"/>
              <a:buNone/>
            </a:pPr>
            <a:r>
              <a:rPr lang="en" sz="2700" b="0" i="0" u="none" strike="noStrike" cap="none" dirty="0">
                <a:solidFill>
                  <a:schemeClr val="dk1"/>
                </a:solidFill>
                <a:latin typeface="Times New Roman"/>
                <a:ea typeface="Times New Roman"/>
                <a:cs typeface="Times New Roman"/>
                <a:sym typeface="Times New Roman"/>
              </a:rPr>
              <a:t>2.Available memory : 4k  EPROM                                         4K RAM</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1199"/>
              </a:spcBef>
              <a:spcAft>
                <a:spcPts val="0"/>
              </a:spcAft>
              <a:buClr>
                <a:schemeClr val="dk1"/>
              </a:buClr>
              <a:buSzPct val="100000"/>
              <a:buFont typeface="Times New Roman"/>
              <a:buNone/>
            </a:pPr>
            <a:r>
              <a:rPr lang="en" sz="2700" b="0" i="0" u="none" strike="noStrike" cap="none" dirty="0">
                <a:solidFill>
                  <a:schemeClr val="dk1"/>
                </a:solidFill>
                <a:latin typeface="Times New Roman"/>
                <a:ea typeface="Times New Roman"/>
                <a:cs typeface="Times New Roman"/>
                <a:sym typeface="Times New Roman"/>
              </a:rPr>
              <a:t>   Required memory : 8K EPROM                                           8K RAM</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1199"/>
              </a:spcBef>
              <a:spcAft>
                <a:spcPts val="0"/>
              </a:spcAft>
              <a:buClr>
                <a:schemeClr val="dk1"/>
              </a:buClr>
              <a:buSzPct val="100000"/>
              <a:buFont typeface="Times New Roman"/>
              <a:buNone/>
            </a:pPr>
            <a:r>
              <a:rPr lang="en" sz="2700" b="0" i="0" u="none" strike="noStrike" cap="none" dirty="0">
                <a:solidFill>
                  <a:schemeClr val="dk1"/>
                </a:solidFill>
                <a:latin typeface="Times New Roman"/>
                <a:ea typeface="Times New Roman"/>
                <a:cs typeface="Times New Roman"/>
                <a:sym typeface="Times New Roman"/>
              </a:rPr>
              <a:t>3. Starting address    EPROM 		                </a:t>
            </a:r>
            <a:r>
              <a:rPr lang="en" sz="2700" b="0" i="0" u="none" strike="noStrike" cap="none" dirty="0" smtClean="0">
                <a:solidFill>
                  <a:schemeClr val="dk1"/>
                </a:solidFill>
                <a:latin typeface="Times New Roman"/>
                <a:ea typeface="Times New Roman"/>
                <a:cs typeface="Times New Roman"/>
                <a:sym typeface="Times New Roman"/>
              </a:rPr>
              <a:t>RAM </a:t>
            </a:r>
            <a:r>
              <a:rPr lang="en" sz="2700" b="0" i="0" u="none" strike="noStrike" cap="none" dirty="0">
                <a:solidFill>
                  <a:schemeClr val="dk1"/>
                </a:solidFill>
                <a:latin typeface="Times New Roman"/>
                <a:ea typeface="Times New Roman"/>
                <a:cs typeface="Times New Roman"/>
                <a:sym typeface="Times New Roman"/>
              </a:rPr>
              <a:t>:00000H</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1199"/>
              </a:spcBef>
              <a:spcAft>
                <a:spcPts val="0"/>
              </a:spcAft>
              <a:buClr>
                <a:schemeClr val="dk1"/>
              </a:buClr>
              <a:buSzPct val="100000"/>
              <a:buFont typeface="Times New Roman"/>
              <a:buNone/>
            </a:pPr>
            <a:r>
              <a:rPr lang="en" sz="2700" b="0" i="0" u="none" strike="noStrike" cap="none" dirty="0">
                <a:solidFill>
                  <a:schemeClr val="dk1"/>
                </a:solidFill>
                <a:latin typeface="Times New Roman"/>
                <a:ea typeface="Times New Roman"/>
                <a:cs typeface="Times New Roman"/>
                <a:sym typeface="Times New Roman"/>
              </a:rPr>
              <a:t>                                               </a:t>
            </a:r>
            <a:r>
              <a:rPr lang="en" sz="2700" b="0" i="0" u="none" strike="noStrike" cap="none" dirty="0" smtClean="0">
                <a:solidFill>
                  <a:schemeClr val="dk1"/>
                </a:solidFill>
                <a:latin typeface="Times New Roman"/>
                <a:ea typeface="Times New Roman"/>
                <a:cs typeface="Times New Roman"/>
                <a:sym typeface="Times New Roman"/>
              </a:rPr>
              <a:t>    </a:t>
            </a:r>
            <a:r>
              <a:rPr lang="en" sz="2700" b="0" i="0" u="none" strike="noStrike" cap="none" dirty="0">
                <a:solidFill>
                  <a:schemeClr val="dk1"/>
                </a:solidFill>
                <a:latin typeface="Times New Roman"/>
                <a:ea typeface="Times New Roman"/>
                <a:cs typeface="Times New Roman"/>
                <a:sym typeface="Times New Roman"/>
              </a:rPr>
              <a:t>FFFFFH</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100000"/>
              <a:buFont typeface="Times New Roman"/>
              <a:buNone/>
            </a:pPr>
            <a:r>
              <a:rPr lang="en" sz="2700" b="0" i="0" u="none" strike="noStrike" cap="none" dirty="0">
                <a:solidFill>
                  <a:schemeClr val="dk1"/>
                </a:solidFill>
                <a:latin typeface="Times New Roman"/>
                <a:ea typeface="Times New Roman"/>
                <a:cs typeface="Times New Roman"/>
                <a:sym typeface="Times New Roman"/>
              </a:rPr>
              <a:t>                                           </a:t>
            </a:r>
            <a:r>
              <a:rPr lang="en" sz="2700" b="0" i="0" u="none" strike="noStrike" cap="none" dirty="0" smtClean="0">
                <a:solidFill>
                  <a:schemeClr val="dk1"/>
                </a:solidFill>
                <a:latin typeface="Times New Roman"/>
                <a:ea typeface="Times New Roman"/>
                <a:cs typeface="Times New Roman"/>
                <a:sym typeface="Times New Roman"/>
              </a:rPr>
              <a:t>    </a:t>
            </a:r>
            <a:r>
              <a:rPr lang="en" sz="2700" b="0" i="0" u="none" strike="noStrike" cap="none" dirty="0">
                <a:solidFill>
                  <a:schemeClr val="dk1"/>
                </a:solidFill>
                <a:latin typeface="Times New Roman"/>
                <a:ea typeface="Times New Roman"/>
                <a:cs typeface="Times New Roman"/>
                <a:sym typeface="Times New Roman"/>
              </a:rPr>
              <a:t>-   01FFFH</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100000"/>
              <a:buFont typeface="Times New Roman"/>
              <a:buNone/>
            </a:pPr>
            <a:r>
              <a:rPr lang="en" sz="2700" b="0" i="0" u="none" strike="noStrike" cap="none" dirty="0">
                <a:solidFill>
                  <a:schemeClr val="dk1"/>
                </a:solidFill>
                <a:latin typeface="Times New Roman"/>
                <a:ea typeface="Times New Roman"/>
                <a:cs typeface="Times New Roman"/>
                <a:sym typeface="Times New Roman"/>
              </a:rPr>
              <a:t>                                               </a:t>
            </a:r>
            <a:endParaRPr lang="en" sz="2700" b="0" i="0" u="none" strike="noStrike" cap="none" dirty="0" smtClean="0">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chemeClr val="dk1"/>
              </a:buClr>
              <a:buSzPct val="100000"/>
              <a:buFont typeface="Times New Roman"/>
              <a:buNone/>
            </a:pPr>
            <a:r>
              <a:rPr lang="en" sz="2700" dirty="0">
                <a:solidFill>
                  <a:schemeClr val="dk1"/>
                </a:solidFill>
                <a:latin typeface="Times New Roman"/>
                <a:ea typeface="Times New Roman"/>
                <a:cs typeface="Times New Roman"/>
                <a:sym typeface="Times New Roman"/>
              </a:rPr>
              <a:t> </a:t>
            </a:r>
            <a:r>
              <a:rPr lang="en" sz="2700" dirty="0" smtClean="0">
                <a:solidFill>
                  <a:schemeClr val="dk1"/>
                </a:solidFill>
                <a:latin typeface="Times New Roman"/>
                <a:ea typeface="Times New Roman"/>
                <a:cs typeface="Times New Roman"/>
                <a:sym typeface="Times New Roman"/>
              </a:rPr>
              <a:t>                                                  </a:t>
            </a:r>
            <a:r>
              <a:rPr lang="en" sz="2700" b="0" i="0" u="none" strike="noStrike" cap="none" dirty="0" smtClean="0">
                <a:solidFill>
                  <a:schemeClr val="dk1"/>
                </a:solidFill>
                <a:latin typeface="Times New Roman"/>
                <a:ea typeface="Times New Roman"/>
                <a:cs typeface="Times New Roman"/>
                <a:sym typeface="Times New Roman"/>
              </a:rPr>
              <a:t> </a:t>
            </a:r>
            <a:r>
              <a:rPr lang="en" sz="2700" b="0" i="0" u="none" strike="noStrike" cap="none" dirty="0">
                <a:solidFill>
                  <a:schemeClr val="dk1"/>
                </a:solidFill>
                <a:latin typeface="Times New Roman"/>
                <a:ea typeface="Times New Roman"/>
                <a:cs typeface="Times New Roman"/>
                <a:sym typeface="Times New Roman"/>
              </a:rPr>
              <a:t>FE000H</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100000"/>
              <a:buFont typeface="Times New Roman"/>
              <a:buNone/>
            </a:pPr>
            <a:r>
              <a:rPr lang="en" sz="2700" b="0" i="0" u="none" strike="noStrike" cap="none" dirty="0">
                <a:solidFill>
                  <a:schemeClr val="dk1"/>
                </a:solidFill>
                <a:latin typeface="Times New Roman"/>
                <a:ea typeface="Times New Roman"/>
                <a:cs typeface="Times New Roman"/>
                <a:sym typeface="Times New Roman"/>
              </a:rPr>
              <a:t>    														</a:t>
            </a:r>
            <a:endParaRPr sz="2700" b="0" i="0" u="none" strike="noStrike" cap="none" dirty="0">
              <a:solidFill>
                <a:srgbClr val="000000"/>
              </a:solidFill>
              <a:latin typeface="Arial"/>
              <a:ea typeface="Arial"/>
              <a:cs typeface="Arial"/>
              <a:sym typeface="Arial"/>
            </a:endParaRPr>
          </a:p>
        </p:txBody>
      </p:sp>
      <p:cxnSp>
        <p:nvCxnSpPr>
          <p:cNvPr id="584" name="Google Shape;584;p39"/>
          <p:cNvCxnSpPr/>
          <p:nvPr/>
        </p:nvCxnSpPr>
        <p:spPr>
          <a:xfrm>
            <a:off x="2778545" y="3538866"/>
            <a:ext cx="1813680" cy="360"/>
          </a:xfrm>
          <a:prstGeom prst="straightConnector1">
            <a:avLst/>
          </a:prstGeom>
          <a:noFill/>
          <a:ln w="9525" cap="flat" cmpd="sng">
            <a:solidFill>
              <a:srgbClr val="00000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8"/>
        <p:cNvGrpSpPr/>
        <p:nvPr/>
      </p:nvGrpSpPr>
      <p:grpSpPr>
        <a:xfrm>
          <a:off x="0" y="0"/>
          <a:ext cx="0" cy="0"/>
          <a:chOff x="0" y="0"/>
          <a:chExt cx="0" cy="0"/>
        </a:xfrm>
      </p:grpSpPr>
      <p:sp>
        <p:nvSpPr>
          <p:cNvPr id="589" name="Google Shape;589;p40"/>
          <p:cNvSpPr txBox="1">
            <a:spLocks noGrp="1"/>
          </p:cNvSpPr>
          <p:nvPr>
            <p:ph type="title"/>
          </p:nvPr>
        </p:nvSpPr>
        <p:spPr>
          <a:xfrm>
            <a:off x="89640" y="0"/>
            <a:ext cx="8520120" cy="572400"/>
          </a:xfrm>
          <a:prstGeom prst="rect">
            <a:avLst/>
          </a:prstGeom>
          <a:noFill/>
          <a:ln>
            <a:noFill/>
          </a:ln>
        </p:spPr>
        <p:txBody>
          <a:bodyPr spcFirstLastPara="1" wrap="square" lIns="0" tIns="91425" rIns="0" bIns="91425" anchor="t" anchorCtr="0">
            <a:normAutofit fontScale="90000"/>
          </a:bodyPr>
          <a:lstStyle/>
          <a:p>
            <a:pPr marL="0" lvl="0" indent="0" algn="l" rtl="0">
              <a:lnSpc>
                <a:spcPct val="100000"/>
              </a:lnSpc>
              <a:spcBef>
                <a:spcPts val="0"/>
              </a:spcBef>
              <a:spcAft>
                <a:spcPts val="0"/>
              </a:spcAft>
              <a:buClr>
                <a:schemeClr val="dk2"/>
              </a:buClr>
              <a:buSzPct val="100000"/>
              <a:buFont typeface="Lucida Sans"/>
              <a:buNone/>
            </a:pPr>
            <a:r>
              <a:rPr lang="en" sz="4100" b="1" strike="noStrike">
                <a:solidFill>
                  <a:schemeClr val="dk2"/>
                </a:solidFill>
                <a:latin typeface="Lucida Sans"/>
                <a:ea typeface="Lucida Sans"/>
                <a:cs typeface="Lucida Sans"/>
                <a:sym typeface="Lucida Sans"/>
              </a:rPr>
              <a:t>Memory Mapping</a:t>
            </a:r>
            <a:endParaRPr sz="4100" b="0" strike="noStrike">
              <a:solidFill>
                <a:srgbClr val="000000"/>
              </a:solidFill>
              <a:latin typeface="Arial"/>
              <a:ea typeface="Arial"/>
              <a:cs typeface="Arial"/>
              <a:sym typeface="Arial"/>
            </a:endParaRPr>
          </a:p>
        </p:txBody>
      </p:sp>
      <p:pic>
        <p:nvPicPr>
          <p:cNvPr id="590" name="Google Shape;590;p40"/>
          <p:cNvPicPr preferRelativeResize="0"/>
          <p:nvPr/>
        </p:nvPicPr>
        <p:blipFill rotWithShape="1">
          <a:blip r:embed="rId3">
            <a:alphaModFix/>
          </a:blip>
          <a:srcRect/>
          <a:stretch/>
        </p:blipFill>
        <p:spPr>
          <a:xfrm>
            <a:off x="290945" y="723959"/>
            <a:ext cx="8645237" cy="4180549"/>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4"/>
        <p:cNvGrpSpPr/>
        <p:nvPr/>
      </p:nvGrpSpPr>
      <p:grpSpPr>
        <a:xfrm>
          <a:off x="0" y="0"/>
          <a:ext cx="0" cy="0"/>
          <a:chOff x="0" y="0"/>
          <a:chExt cx="0" cy="0"/>
        </a:xfrm>
      </p:grpSpPr>
      <p:sp>
        <p:nvSpPr>
          <p:cNvPr id="595" name="Google Shape;595;p41"/>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596" name="Google Shape;596;p41"/>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597" name="Google Shape;597;p41"/>
          <p:cNvPicPr preferRelativeResize="0"/>
          <p:nvPr/>
        </p:nvPicPr>
        <p:blipFill rotWithShape="1">
          <a:blip r:embed="rId3">
            <a:alphaModFix/>
          </a:blip>
          <a:srcRect/>
          <a:stretch/>
        </p:blipFill>
        <p:spPr>
          <a:xfrm>
            <a:off x="0" y="0"/>
            <a:ext cx="9143640" cy="5143320"/>
          </a:xfrm>
          <a:prstGeom prst="rect">
            <a:avLst/>
          </a:prstGeom>
          <a:noFill/>
          <a:ln>
            <a:noFill/>
          </a:ln>
        </p:spPr>
      </p:pic>
      <p:pic>
        <p:nvPicPr>
          <p:cNvPr id="598" name="Google Shape;598;p41"/>
          <p:cNvPicPr preferRelativeResize="0"/>
          <p:nvPr/>
        </p:nvPicPr>
        <p:blipFill rotWithShape="1">
          <a:blip r:embed="rId4">
            <a:alphaModFix/>
          </a:blip>
          <a:srcRect/>
          <a:stretch/>
        </p:blipFill>
        <p:spPr>
          <a:xfrm>
            <a:off x="0" y="0"/>
            <a:ext cx="5019480" cy="34272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2"/>
        <p:cNvGrpSpPr/>
        <p:nvPr/>
      </p:nvGrpSpPr>
      <p:grpSpPr>
        <a:xfrm>
          <a:off x="0" y="0"/>
          <a:ext cx="0" cy="0"/>
          <a:chOff x="0" y="0"/>
          <a:chExt cx="0" cy="0"/>
        </a:xfrm>
      </p:grpSpPr>
      <p:sp>
        <p:nvSpPr>
          <p:cNvPr id="603" name="Google Shape;603;p42"/>
          <p:cNvSpPr txBox="1">
            <a:spLocks noGrp="1"/>
          </p:cNvSpPr>
          <p:nvPr>
            <p:ph type="body" idx="1"/>
          </p:nvPr>
        </p:nvSpPr>
        <p:spPr>
          <a:xfrm>
            <a:off x="61225" y="-53100"/>
            <a:ext cx="10122000" cy="3426000"/>
          </a:xfrm>
          <a:prstGeom prst="rect">
            <a:avLst/>
          </a:prstGeom>
          <a:noFill/>
          <a:ln>
            <a:noFill/>
          </a:ln>
        </p:spPr>
        <p:txBody>
          <a:bodyPr spcFirstLastPara="1" wrap="square" lIns="0" tIns="91425" rIns="0" bIns="91425" anchor="t" anchorCtr="0">
            <a:normAutofit fontScale="92500" lnSpcReduction="20000"/>
          </a:bodyPr>
          <a:lstStyle/>
          <a:p>
            <a:pPr marL="0" marR="0" lvl="0" indent="0" algn="l" rtl="0">
              <a:lnSpc>
                <a:spcPct val="100000"/>
              </a:lnSpc>
              <a:spcBef>
                <a:spcPts val="0"/>
              </a:spcBef>
              <a:spcAft>
                <a:spcPts val="0"/>
              </a:spcAft>
              <a:buClr>
                <a:schemeClr val="dk1"/>
              </a:buClr>
              <a:buSzPct val="100000"/>
              <a:buFont typeface="Times New Roman"/>
              <a:buNone/>
            </a:pPr>
            <a:r>
              <a:rPr lang="en" sz="2000" b="0" i="0" u="none" strike="noStrike" cap="none">
                <a:solidFill>
                  <a:schemeClr val="dk1"/>
                </a:solidFill>
                <a:latin typeface="Times New Roman"/>
                <a:ea typeface="Times New Roman"/>
                <a:cs typeface="Times New Roman"/>
                <a:sym typeface="Times New Roman"/>
              </a:rPr>
              <a:t>Design a 8086 microprocessor based on following specification</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100000"/>
              <a:buFont typeface="Times New Roman"/>
              <a:buNone/>
            </a:pPr>
            <a:r>
              <a:rPr lang="en" sz="2000" b="0" i="0" u="none" strike="noStrike" cap="none">
                <a:solidFill>
                  <a:schemeClr val="dk1"/>
                </a:solidFill>
                <a:latin typeface="Times New Roman"/>
                <a:ea typeface="Times New Roman"/>
                <a:cs typeface="Times New Roman"/>
                <a:sym typeface="Times New Roman"/>
              </a:rPr>
              <a:t>1. MP  8086 working at 10 KHz   minimum mode.</a:t>
            </a:r>
            <a:r>
              <a:rPr lang="en" sz="2000"/>
              <a:t>        </a:t>
            </a:r>
            <a:r>
              <a:rPr lang="en" sz="2000" b="0" i="0" u="none" strike="noStrike" cap="none">
                <a:solidFill>
                  <a:schemeClr val="dk1"/>
                </a:solidFill>
                <a:latin typeface="Times New Roman"/>
                <a:ea typeface="Times New Roman"/>
                <a:cs typeface="Times New Roman"/>
                <a:sym typeface="Times New Roman"/>
              </a:rPr>
              <a:t>2  32 KB  ROM using 8 KB devices.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100000"/>
              <a:buFont typeface="Times New Roman"/>
              <a:buNone/>
            </a:pPr>
            <a:r>
              <a:rPr lang="en" sz="2000" b="0" i="0" u="none" strike="noStrike" cap="none">
                <a:solidFill>
                  <a:schemeClr val="dk1"/>
                </a:solidFill>
                <a:latin typeface="Times New Roman"/>
                <a:ea typeface="Times New Roman"/>
                <a:cs typeface="Times New Roman"/>
                <a:sym typeface="Times New Roman"/>
              </a:rPr>
              <a:t>3 16 KB RAM using  4KB chips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1199"/>
              </a:spcBef>
              <a:spcAft>
                <a:spcPts val="0"/>
              </a:spcAft>
              <a:buClr>
                <a:schemeClr val="dk1"/>
              </a:buClr>
              <a:buSzPct val="100000"/>
              <a:buFont typeface="Times New Roman"/>
              <a:buNone/>
            </a:pPr>
            <a:r>
              <a:rPr lang="en" sz="2700" b="1" i="0" u="none" strike="noStrike" cap="none">
                <a:solidFill>
                  <a:schemeClr val="dk1"/>
                </a:solidFill>
                <a:latin typeface="Times New Roman"/>
                <a:ea typeface="Times New Roman"/>
                <a:cs typeface="Times New Roman"/>
                <a:sym typeface="Times New Roman"/>
              </a:rPr>
              <a:t>Solution:</a:t>
            </a:r>
            <a:endParaRPr sz="27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100000"/>
              <a:buFont typeface="Arial"/>
              <a:buNone/>
            </a:pPr>
            <a:r>
              <a:rPr lang="en" sz="1400" b="1" i="0" u="none" strike="noStrike" cap="none">
                <a:solidFill>
                  <a:schemeClr val="dk1"/>
                </a:solidFill>
                <a:latin typeface="Arial"/>
                <a:ea typeface="Arial"/>
                <a:cs typeface="Arial"/>
                <a:sym typeface="Arial"/>
              </a:rPr>
              <a:t>STEP I: Memory Calculation:</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100000"/>
              <a:buFont typeface="Arial"/>
              <a:buNone/>
            </a:pPr>
            <a:r>
              <a:rPr lang="en" sz="1400" b="1" i="0" u="none" strike="noStrike" cap="none">
                <a:solidFill>
                  <a:schemeClr val="dk1"/>
                </a:solidFill>
                <a:latin typeface="Arial"/>
                <a:ea typeface="Arial"/>
                <a:cs typeface="Arial"/>
                <a:sym typeface="Arial"/>
              </a:rPr>
              <a:t>EPROM</a:t>
            </a:r>
            <a:endParaRPr sz="1400"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86621"/>
              <a:buFont typeface="Arial"/>
              <a:buNone/>
            </a:pPr>
            <a:r>
              <a:rPr lang="en" sz="1616" b="0" i="0" u="none" strike="noStrike" cap="none">
                <a:solidFill>
                  <a:schemeClr val="dk1"/>
                </a:solidFill>
                <a:latin typeface="Arial"/>
                <a:ea typeface="Arial"/>
                <a:cs typeface="Arial"/>
                <a:sym typeface="Arial"/>
              </a:rPr>
              <a:t>Required =32 KB  </a:t>
            </a:r>
            <a:endParaRPr sz="1616"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86621"/>
              <a:buFont typeface="Arial"/>
              <a:buNone/>
            </a:pPr>
            <a:r>
              <a:rPr lang="en" sz="1616" b="0" i="0" u="none" strike="noStrike" cap="none">
                <a:solidFill>
                  <a:schemeClr val="dk1"/>
                </a:solidFill>
                <a:latin typeface="Arial"/>
                <a:ea typeface="Arial"/>
                <a:cs typeface="Arial"/>
                <a:sym typeface="Arial"/>
              </a:rPr>
              <a:t>Available =</a:t>
            </a:r>
            <a:r>
              <a:rPr lang="en" sz="1616">
                <a:solidFill>
                  <a:schemeClr val="dk1"/>
                </a:solidFill>
              </a:rPr>
              <a:t>8</a:t>
            </a:r>
            <a:r>
              <a:rPr lang="en" sz="1616" b="0" i="0" u="none" strike="noStrike" cap="none">
                <a:solidFill>
                  <a:schemeClr val="dk1"/>
                </a:solidFill>
                <a:latin typeface="Arial"/>
                <a:ea typeface="Arial"/>
                <a:cs typeface="Arial"/>
                <a:sym typeface="Arial"/>
              </a:rPr>
              <a:t>KB</a:t>
            </a:r>
            <a:endParaRPr sz="1616"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86621"/>
              <a:buFont typeface="Arial"/>
              <a:buNone/>
            </a:pPr>
            <a:r>
              <a:rPr lang="en" sz="1616" b="1" i="0" u="none" strike="noStrike" cap="none">
                <a:solidFill>
                  <a:schemeClr val="dk1"/>
                </a:solidFill>
                <a:latin typeface="Arial"/>
                <a:ea typeface="Arial"/>
                <a:cs typeface="Arial"/>
                <a:sym typeface="Arial"/>
              </a:rPr>
              <a:t> 1.No of chips = Required /Available =32KB/</a:t>
            </a:r>
            <a:r>
              <a:rPr lang="en" sz="1616" b="1">
                <a:solidFill>
                  <a:schemeClr val="dk1"/>
                </a:solidFill>
              </a:rPr>
              <a:t>8</a:t>
            </a:r>
            <a:r>
              <a:rPr lang="en" sz="1616" b="1" i="0" u="none" strike="noStrike" cap="none">
                <a:solidFill>
                  <a:schemeClr val="dk1"/>
                </a:solidFill>
                <a:latin typeface="Arial"/>
                <a:ea typeface="Arial"/>
                <a:cs typeface="Arial"/>
                <a:sym typeface="Arial"/>
              </a:rPr>
              <a:t>KB=</a:t>
            </a:r>
            <a:r>
              <a:rPr lang="en" sz="1616" b="1">
                <a:solidFill>
                  <a:schemeClr val="dk1"/>
                </a:solidFill>
              </a:rPr>
              <a:t> 4</a:t>
            </a:r>
            <a:r>
              <a:rPr lang="en" sz="1616" b="1" i="0" u="none" strike="noStrike" cap="none">
                <a:solidFill>
                  <a:schemeClr val="dk1"/>
                </a:solidFill>
                <a:latin typeface="Arial"/>
                <a:ea typeface="Arial"/>
                <a:cs typeface="Arial"/>
                <a:sym typeface="Arial"/>
              </a:rPr>
              <a:t>chips</a:t>
            </a:r>
            <a:endParaRPr sz="1616"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86621"/>
              <a:buFont typeface="Arial"/>
              <a:buNone/>
            </a:pPr>
            <a:r>
              <a:rPr lang="en" sz="1616" b="1">
                <a:solidFill>
                  <a:schemeClr val="dk1"/>
                </a:solidFill>
              </a:rPr>
              <a:t>2.</a:t>
            </a:r>
            <a:r>
              <a:rPr lang="en" sz="1616" b="1" i="0" u="none" strike="noStrike" cap="none">
                <a:solidFill>
                  <a:schemeClr val="dk1"/>
                </a:solidFill>
                <a:latin typeface="Arial"/>
                <a:ea typeface="Arial"/>
                <a:cs typeface="Arial"/>
                <a:sym typeface="Arial"/>
              </a:rPr>
              <a:t>Starting address of EPROM is calculated as:</a:t>
            </a:r>
            <a:endParaRPr sz="1616"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86621"/>
              <a:buFont typeface="Arial"/>
              <a:buNone/>
            </a:pPr>
            <a:r>
              <a:rPr lang="en" sz="1616" b="0" i="0" u="none" strike="noStrike" cap="none">
                <a:solidFill>
                  <a:schemeClr val="dk1"/>
                </a:solidFill>
                <a:latin typeface="Arial"/>
                <a:ea typeface="Arial"/>
                <a:cs typeface="Arial"/>
                <a:sym typeface="Arial"/>
              </a:rPr>
              <a:t>                                                FFFFFH-(Space required by total EPROM of 32 KB)</a:t>
            </a:r>
            <a:endParaRPr sz="1616" b="0" i="0" u="none" strike="noStrike" cap="none">
              <a:solidFill>
                <a:srgbClr val="000000"/>
              </a:solidFill>
              <a:latin typeface="Arial"/>
              <a:ea typeface="Arial"/>
              <a:cs typeface="Arial"/>
              <a:sym typeface="Arial"/>
            </a:endParaRPr>
          </a:p>
          <a:p>
            <a:pPr marL="0" marR="0" lvl="0" indent="0" algn="l" rtl="0">
              <a:lnSpc>
                <a:spcPct val="115000"/>
              </a:lnSpc>
              <a:spcBef>
                <a:spcPts val="0"/>
              </a:spcBef>
              <a:spcAft>
                <a:spcPts val="0"/>
              </a:spcAft>
              <a:buClr>
                <a:schemeClr val="dk1"/>
              </a:buClr>
              <a:buSzPct val="86621"/>
              <a:buFont typeface="Arial"/>
              <a:buNone/>
            </a:pPr>
            <a:r>
              <a:rPr lang="en" sz="1616" b="0" i="0" u="none" strike="noStrike" cap="none">
                <a:solidFill>
                  <a:schemeClr val="dk1"/>
                </a:solidFill>
                <a:latin typeface="Arial"/>
                <a:ea typeface="Arial"/>
                <a:cs typeface="Arial"/>
                <a:sym typeface="Arial"/>
              </a:rPr>
              <a:t>  Calculation of space required by total EPROM of 32 KB    = 32 * 1 KB=2</a:t>
            </a:r>
            <a:r>
              <a:rPr lang="en" sz="2116" b="0" i="0" u="none" strike="noStrike" cap="none" baseline="30000">
                <a:solidFill>
                  <a:schemeClr val="dk1"/>
                </a:solidFill>
                <a:latin typeface="Arial"/>
                <a:ea typeface="Arial"/>
                <a:cs typeface="Arial"/>
                <a:sym typeface="Arial"/>
              </a:rPr>
              <a:t>5</a:t>
            </a:r>
            <a:r>
              <a:rPr lang="en" sz="1616" b="0" i="0" u="none" strike="noStrike" cap="none">
                <a:solidFill>
                  <a:schemeClr val="dk1"/>
                </a:solidFill>
                <a:latin typeface="Arial"/>
                <a:ea typeface="Arial"/>
                <a:cs typeface="Arial"/>
                <a:sym typeface="Arial"/>
              </a:rPr>
              <a:t>*2</a:t>
            </a:r>
            <a:r>
              <a:rPr lang="en" sz="2216" b="0" i="0" u="none" strike="noStrike" cap="none" baseline="30000">
                <a:solidFill>
                  <a:schemeClr val="dk1"/>
                </a:solidFill>
                <a:latin typeface="Arial"/>
                <a:ea typeface="Arial"/>
                <a:cs typeface="Arial"/>
                <a:sym typeface="Arial"/>
              </a:rPr>
              <a:t>10 </a:t>
            </a:r>
            <a:r>
              <a:rPr lang="en" sz="2216" b="0" i="0" u="none" strike="noStrike" cap="none">
                <a:solidFill>
                  <a:schemeClr val="dk1"/>
                </a:solidFill>
                <a:latin typeface="Arial"/>
                <a:ea typeface="Arial"/>
                <a:cs typeface="Arial"/>
                <a:sym typeface="Arial"/>
              </a:rPr>
              <a:t> </a:t>
            </a:r>
            <a:r>
              <a:rPr lang="en" sz="1716" b="0" i="0" u="none" strike="noStrike" cap="none">
                <a:solidFill>
                  <a:schemeClr val="dk1"/>
                </a:solidFill>
                <a:latin typeface="Arial"/>
                <a:ea typeface="Arial"/>
                <a:cs typeface="Arial"/>
                <a:sym typeface="Arial"/>
              </a:rPr>
              <a:t>=2</a:t>
            </a:r>
            <a:r>
              <a:rPr lang="en" sz="2216" b="0" i="0" u="none" strike="noStrike" cap="none" baseline="30000">
                <a:solidFill>
                  <a:schemeClr val="dk1"/>
                </a:solidFill>
                <a:latin typeface="Arial"/>
                <a:ea typeface="Arial"/>
                <a:cs typeface="Arial"/>
                <a:sym typeface="Arial"/>
              </a:rPr>
              <a:t>15</a:t>
            </a:r>
            <a:r>
              <a:rPr lang="en" sz="1616" b="0" i="0" u="none" strike="noStrike" cap="none" baseline="30000">
                <a:solidFill>
                  <a:schemeClr val="dk1"/>
                </a:solidFill>
                <a:latin typeface="Arial"/>
                <a:ea typeface="Arial"/>
                <a:cs typeface="Arial"/>
                <a:sym typeface="Arial"/>
              </a:rPr>
              <a:t>  </a:t>
            </a:r>
            <a:r>
              <a:rPr lang="en" sz="1616" b="0" i="0" u="none" strike="noStrike" cap="none">
                <a:solidFill>
                  <a:schemeClr val="dk1"/>
                </a:solidFill>
                <a:latin typeface="Arial"/>
                <a:ea typeface="Arial"/>
                <a:cs typeface="Arial"/>
                <a:sym typeface="Arial"/>
              </a:rPr>
              <a:t>  </a:t>
            </a:r>
            <a:endParaRPr sz="1616"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ct val="100000"/>
              <a:buFont typeface="Times New Roman"/>
              <a:buNone/>
            </a:pPr>
            <a:r>
              <a:rPr lang="en" sz="2700" b="0" i="0" u="none" strike="noStrike" cap="none">
                <a:solidFill>
                  <a:schemeClr val="dk1"/>
                </a:solidFill>
                <a:latin typeface="Times New Roman"/>
                <a:ea typeface="Times New Roman"/>
                <a:cs typeface="Times New Roman"/>
                <a:sym typeface="Times New Roman"/>
              </a:rPr>
              <a:t>                                                						</a:t>
            </a:r>
            <a:endParaRPr sz="2700" b="0" i="0" u="none" strike="noStrike" cap="none">
              <a:solidFill>
                <a:srgbClr val="000000"/>
              </a:solidFill>
              <a:latin typeface="Arial"/>
              <a:ea typeface="Arial"/>
              <a:cs typeface="Arial"/>
              <a:sym typeface="Arial"/>
            </a:endParaRPr>
          </a:p>
        </p:txBody>
      </p:sp>
      <p:pic>
        <p:nvPicPr>
          <p:cNvPr id="604" name="Google Shape;604;p42"/>
          <p:cNvPicPr preferRelativeResize="0"/>
          <p:nvPr/>
        </p:nvPicPr>
        <p:blipFill rotWithShape="1">
          <a:blip r:embed="rId3">
            <a:alphaModFix/>
          </a:blip>
          <a:srcRect/>
          <a:stretch/>
        </p:blipFill>
        <p:spPr>
          <a:xfrm>
            <a:off x="152275" y="2988425"/>
            <a:ext cx="8876301" cy="2002250"/>
          </a:xfrm>
          <a:prstGeom prst="rect">
            <a:avLst/>
          </a:prstGeom>
          <a:noFill/>
          <a:ln>
            <a:noFill/>
          </a:ln>
        </p:spPr>
      </p:pic>
      <p:sp>
        <p:nvSpPr>
          <p:cNvPr id="605" name="Google Shape;605;p42"/>
          <p:cNvSpPr txBox="1"/>
          <p:nvPr/>
        </p:nvSpPr>
        <p:spPr>
          <a:xfrm>
            <a:off x="2815925" y="4343100"/>
            <a:ext cx="8384400" cy="800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a:solidFill>
                  <a:schemeClr val="dk1"/>
                </a:solidFill>
              </a:rPr>
              <a:t>3.Size of a single EPROM chip =8KB  =</a:t>
            </a:r>
            <a:r>
              <a:rPr lang="en">
                <a:solidFill>
                  <a:schemeClr val="dk1"/>
                </a:solidFill>
              </a:rPr>
              <a:t>=8 * 1 KB=2</a:t>
            </a:r>
            <a:r>
              <a:rPr lang="en" sz="1900" baseline="30000">
                <a:solidFill>
                  <a:schemeClr val="dk1"/>
                </a:solidFill>
              </a:rPr>
              <a:t>3</a:t>
            </a:r>
            <a:r>
              <a:rPr lang="en">
                <a:solidFill>
                  <a:schemeClr val="dk1"/>
                </a:solidFill>
              </a:rPr>
              <a:t>*2</a:t>
            </a:r>
            <a:r>
              <a:rPr lang="en" sz="2000" baseline="30000">
                <a:solidFill>
                  <a:schemeClr val="dk1"/>
                </a:solidFill>
              </a:rPr>
              <a:t>10 </a:t>
            </a:r>
            <a:r>
              <a:rPr lang="en" sz="2000">
                <a:solidFill>
                  <a:schemeClr val="dk1"/>
                </a:solidFill>
              </a:rPr>
              <a:t> </a:t>
            </a:r>
            <a:r>
              <a:rPr lang="en" sz="1500">
                <a:solidFill>
                  <a:schemeClr val="dk1"/>
                </a:solidFill>
              </a:rPr>
              <a:t>=2</a:t>
            </a:r>
            <a:r>
              <a:rPr lang="en" sz="2000" baseline="30000">
                <a:solidFill>
                  <a:schemeClr val="dk1"/>
                </a:solidFill>
              </a:rPr>
              <a:t>13</a:t>
            </a:r>
            <a:r>
              <a:rPr lang="en" baseline="30000">
                <a:solidFill>
                  <a:schemeClr val="dk1"/>
                </a:solidFill>
              </a:rPr>
              <a:t>  </a:t>
            </a: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14 address line used =( A</a:t>
            </a:r>
            <a:r>
              <a:rPr lang="en" sz="1700" baseline="-25000">
                <a:solidFill>
                  <a:schemeClr val="dk1"/>
                </a:solidFill>
              </a:rPr>
              <a:t>12…….</a:t>
            </a:r>
            <a:r>
              <a:rPr lang="en">
                <a:solidFill>
                  <a:schemeClr val="dk1"/>
                </a:solidFill>
              </a:rPr>
              <a:t> A</a:t>
            </a:r>
            <a:r>
              <a:rPr lang="en" sz="1700" baseline="-25000">
                <a:solidFill>
                  <a:schemeClr val="dk1"/>
                </a:solidFill>
              </a:rPr>
              <a:t>1)</a:t>
            </a:r>
            <a:r>
              <a:rPr lang="en">
                <a:solidFill>
                  <a:schemeClr val="dk1"/>
                </a:solidFill>
              </a:rPr>
              <a:t> </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43"/>
          <p:cNvSpPr txBox="1"/>
          <p:nvPr/>
        </p:nvSpPr>
        <p:spPr>
          <a:xfrm>
            <a:off x="0" y="0"/>
            <a:ext cx="8872800" cy="253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b="1">
                <a:solidFill>
                  <a:schemeClr val="dk1"/>
                </a:solidFill>
              </a:rPr>
              <a:t>RAM </a:t>
            </a:r>
            <a:endParaRPr>
              <a:solidFill>
                <a:schemeClr val="dk1"/>
              </a:solidFill>
            </a:endParaRPr>
          </a:p>
          <a:p>
            <a:pPr marL="0" lvl="0" indent="0" algn="l" rtl="0">
              <a:lnSpc>
                <a:spcPct val="115000"/>
              </a:lnSpc>
              <a:spcBef>
                <a:spcPts val="0"/>
              </a:spcBef>
              <a:spcAft>
                <a:spcPts val="0"/>
              </a:spcAft>
              <a:buNone/>
            </a:pPr>
            <a:r>
              <a:rPr lang="en">
                <a:solidFill>
                  <a:schemeClr val="dk1"/>
                </a:solidFill>
              </a:rPr>
              <a:t>Required =16 KB  </a:t>
            </a:r>
            <a:endParaRPr>
              <a:solidFill>
                <a:schemeClr val="dk1"/>
              </a:solidFill>
            </a:endParaRPr>
          </a:p>
          <a:p>
            <a:pPr marL="0" lvl="0" indent="0" algn="l" rtl="0">
              <a:lnSpc>
                <a:spcPct val="115000"/>
              </a:lnSpc>
              <a:spcBef>
                <a:spcPts val="0"/>
              </a:spcBef>
              <a:spcAft>
                <a:spcPts val="0"/>
              </a:spcAft>
              <a:buNone/>
            </a:pPr>
            <a:r>
              <a:rPr lang="en">
                <a:solidFill>
                  <a:schemeClr val="dk1"/>
                </a:solidFill>
              </a:rPr>
              <a:t>Available =4 KB</a:t>
            </a:r>
            <a:endParaRPr>
              <a:solidFill>
                <a:schemeClr val="dk1"/>
              </a:solidFill>
            </a:endParaRPr>
          </a:p>
          <a:p>
            <a:pPr marL="0" lvl="0" indent="0" algn="l" rtl="0">
              <a:lnSpc>
                <a:spcPct val="115000"/>
              </a:lnSpc>
              <a:spcBef>
                <a:spcPts val="0"/>
              </a:spcBef>
              <a:spcAft>
                <a:spcPts val="0"/>
              </a:spcAft>
              <a:buNone/>
            </a:pPr>
            <a:r>
              <a:rPr lang="en" b="1">
                <a:solidFill>
                  <a:schemeClr val="dk1"/>
                </a:solidFill>
              </a:rPr>
              <a:t>1. No of chips = Required /Available =16 KB/4 KB=4 chips</a:t>
            </a:r>
            <a:endParaRPr>
              <a:solidFill>
                <a:schemeClr val="dk1"/>
              </a:solidFill>
            </a:endParaRPr>
          </a:p>
          <a:p>
            <a:pPr marL="0" lvl="0" indent="0" algn="l" rtl="0">
              <a:lnSpc>
                <a:spcPct val="115000"/>
              </a:lnSpc>
              <a:spcBef>
                <a:spcPts val="0"/>
              </a:spcBef>
              <a:spcAft>
                <a:spcPts val="0"/>
              </a:spcAft>
              <a:buNone/>
            </a:pPr>
            <a:r>
              <a:rPr lang="en" b="1">
                <a:solidFill>
                  <a:schemeClr val="dk1"/>
                </a:solidFill>
              </a:rPr>
              <a:t>2.Starting address of RAM  is : 00000H</a:t>
            </a:r>
            <a:endParaRPr>
              <a:solidFill>
                <a:schemeClr val="dk1"/>
              </a:solidFill>
            </a:endParaRPr>
          </a:p>
          <a:p>
            <a:pPr marL="0" lvl="0" indent="0" algn="l" rtl="0">
              <a:lnSpc>
                <a:spcPct val="115000"/>
              </a:lnSpc>
              <a:spcBef>
                <a:spcPts val="0"/>
              </a:spcBef>
              <a:spcAft>
                <a:spcPts val="0"/>
              </a:spcAft>
              <a:buNone/>
            </a:pPr>
            <a:r>
              <a:rPr lang="en" b="1">
                <a:solidFill>
                  <a:schemeClr val="dk1"/>
                </a:solidFill>
              </a:rPr>
              <a:t>3.Size of a single RAM chip = 4KB  =</a:t>
            </a:r>
            <a:r>
              <a:rPr lang="en">
                <a:solidFill>
                  <a:schemeClr val="dk1"/>
                </a:solidFill>
              </a:rPr>
              <a:t>=4 * 1 KB=2</a:t>
            </a:r>
            <a:r>
              <a:rPr lang="en" sz="1900" baseline="30000">
                <a:solidFill>
                  <a:schemeClr val="dk1"/>
                </a:solidFill>
              </a:rPr>
              <a:t>2</a:t>
            </a:r>
            <a:r>
              <a:rPr lang="en">
                <a:solidFill>
                  <a:schemeClr val="dk1"/>
                </a:solidFill>
              </a:rPr>
              <a:t>*2</a:t>
            </a:r>
            <a:r>
              <a:rPr lang="en" sz="2000" baseline="30000">
                <a:solidFill>
                  <a:schemeClr val="dk1"/>
                </a:solidFill>
              </a:rPr>
              <a:t>10 </a:t>
            </a:r>
            <a:r>
              <a:rPr lang="en" sz="2000">
                <a:solidFill>
                  <a:schemeClr val="dk1"/>
                </a:solidFill>
              </a:rPr>
              <a:t> </a:t>
            </a:r>
            <a:r>
              <a:rPr lang="en" sz="1500">
                <a:solidFill>
                  <a:schemeClr val="dk1"/>
                </a:solidFill>
              </a:rPr>
              <a:t>=2</a:t>
            </a:r>
            <a:r>
              <a:rPr lang="en" sz="2000" baseline="30000">
                <a:solidFill>
                  <a:schemeClr val="dk1"/>
                </a:solidFill>
              </a:rPr>
              <a:t>12</a:t>
            </a:r>
            <a:r>
              <a:rPr lang="en" baseline="30000">
                <a:solidFill>
                  <a:schemeClr val="dk1"/>
                </a:solidFill>
              </a:rPr>
              <a:t>  </a:t>
            </a:r>
            <a:r>
              <a:rPr lang="en">
                <a:solidFill>
                  <a:schemeClr val="dk1"/>
                </a:solidFill>
              </a:rPr>
              <a:t> </a:t>
            </a:r>
            <a:endParaRPr>
              <a:solidFill>
                <a:schemeClr val="dk1"/>
              </a:solidFill>
            </a:endParaRPr>
          </a:p>
          <a:p>
            <a:pPr marL="0" lvl="0" indent="0" algn="l" rtl="0">
              <a:lnSpc>
                <a:spcPct val="115000"/>
              </a:lnSpc>
              <a:spcBef>
                <a:spcPts val="0"/>
              </a:spcBef>
              <a:spcAft>
                <a:spcPts val="0"/>
              </a:spcAft>
              <a:buNone/>
            </a:pPr>
            <a:r>
              <a:rPr lang="en">
                <a:solidFill>
                  <a:schemeClr val="dk1"/>
                </a:solidFill>
              </a:rPr>
              <a:t>                                                                 14 address line used =( A</a:t>
            </a:r>
            <a:r>
              <a:rPr lang="en" sz="1700" baseline="-25000">
                <a:solidFill>
                  <a:schemeClr val="dk1"/>
                </a:solidFill>
              </a:rPr>
              <a:t>11…….</a:t>
            </a:r>
            <a:r>
              <a:rPr lang="en">
                <a:solidFill>
                  <a:schemeClr val="dk1"/>
                </a:solidFill>
              </a:rPr>
              <a:t> A</a:t>
            </a:r>
            <a:r>
              <a:rPr lang="en" sz="1700" baseline="-25000">
                <a:solidFill>
                  <a:schemeClr val="dk1"/>
                </a:solidFill>
              </a:rPr>
              <a:t>1)</a:t>
            </a:r>
            <a:r>
              <a:rPr lang="en">
                <a:solidFill>
                  <a:schemeClr val="dk1"/>
                </a:solidFill>
              </a:rPr>
              <a:t> </a:t>
            </a:r>
            <a:endParaRPr>
              <a:solidFill>
                <a:schemeClr val="dk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45"/>
          <p:cNvPicPr preferRelativeResize="0"/>
          <p:nvPr/>
        </p:nvPicPr>
        <p:blipFill>
          <a:blip r:embed="rId3">
            <a:alphaModFix/>
          </a:blip>
          <a:stretch>
            <a:fillRect/>
          </a:stretch>
        </p:blipFill>
        <p:spPr>
          <a:xfrm>
            <a:off x="152400" y="152400"/>
            <a:ext cx="8619099" cy="2686050"/>
          </a:xfrm>
          <a:prstGeom prst="rect">
            <a:avLst/>
          </a:prstGeom>
          <a:noFill/>
          <a:ln>
            <a:noFill/>
          </a:ln>
        </p:spPr>
      </p:pic>
      <p:pic>
        <p:nvPicPr>
          <p:cNvPr id="616" name="Google Shape;616;p45"/>
          <p:cNvPicPr preferRelativeResize="0"/>
          <p:nvPr/>
        </p:nvPicPr>
        <p:blipFill>
          <a:blip r:embed="rId4">
            <a:alphaModFix/>
          </a:blip>
          <a:stretch>
            <a:fillRect/>
          </a:stretch>
        </p:blipFill>
        <p:spPr>
          <a:xfrm>
            <a:off x="152400" y="2990850"/>
            <a:ext cx="8515774" cy="193357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
          <p:cNvSpPr txBox="1">
            <a:spLocks noGrp="1"/>
          </p:cNvSpPr>
          <p:nvPr>
            <p:ph type="title"/>
          </p:nvPr>
        </p:nvSpPr>
        <p:spPr>
          <a:xfrm>
            <a:off x="311760" y="301320"/>
            <a:ext cx="8520120" cy="716040"/>
          </a:xfrm>
          <a:prstGeom prst="rect">
            <a:avLst/>
          </a:prstGeom>
          <a:noFill/>
          <a:ln>
            <a:noFill/>
          </a:ln>
        </p:spPr>
        <p:txBody>
          <a:bodyPr spcFirstLastPara="1" wrap="square" lIns="0" tIns="91425" rIns="0" bIns="91425" anchor="t" anchorCtr="0">
            <a:normAutofit fontScale="90000"/>
          </a:bodyPr>
          <a:lstStyle/>
          <a:p>
            <a:pPr marL="0" lvl="0" indent="0" algn="l" rtl="0">
              <a:lnSpc>
                <a:spcPct val="115000"/>
              </a:lnSpc>
              <a:spcBef>
                <a:spcPts val="0"/>
              </a:spcBef>
              <a:spcAft>
                <a:spcPts val="0"/>
              </a:spcAft>
              <a:buClr>
                <a:schemeClr val="dk2"/>
              </a:buClr>
              <a:buSzPct val="100000"/>
              <a:buFont typeface="Lucida Sans"/>
              <a:buNone/>
            </a:pPr>
            <a:r>
              <a:rPr lang="en" sz="2100" b="1" strike="noStrike" dirty="0">
                <a:solidFill>
                  <a:srgbClr val="FF0000"/>
                </a:solidFill>
                <a:latin typeface="Lucida Sans"/>
                <a:ea typeface="Lucida Sans"/>
                <a:cs typeface="Lucida Sans"/>
                <a:sym typeface="Lucida Sans"/>
              </a:rPr>
              <a:t>3.1 </a:t>
            </a:r>
            <a:r>
              <a:rPr lang="en" sz="2100" b="1" strike="noStrike" dirty="0">
                <a:solidFill>
                  <a:srgbClr val="FF0000"/>
                </a:solidFill>
                <a:latin typeface="Times New Roman"/>
                <a:ea typeface="Times New Roman"/>
                <a:cs typeface="Times New Roman"/>
                <a:sym typeface="Times New Roman"/>
              </a:rPr>
              <a:t>Memory Interfacing - RAM and ROM Decoding Techniques </a:t>
            </a:r>
            <a:r>
              <a:rPr lang="en" sz="2100" b="1" strike="noStrike" dirty="0" smtClean="0">
                <a:solidFill>
                  <a:srgbClr val="FF0000"/>
                </a:solidFill>
                <a:latin typeface="Times New Roman"/>
                <a:ea typeface="Times New Roman"/>
                <a:cs typeface="Times New Roman"/>
                <a:sym typeface="Times New Roman"/>
              </a:rPr>
              <a:t/>
            </a:r>
            <a:br>
              <a:rPr lang="en" sz="2100" b="1" strike="noStrike" dirty="0" smtClean="0">
                <a:solidFill>
                  <a:srgbClr val="FF0000"/>
                </a:solidFill>
                <a:latin typeface="Times New Roman"/>
                <a:ea typeface="Times New Roman"/>
                <a:cs typeface="Times New Roman"/>
                <a:sym typeface="Times New Roman"/>
              </a:rPr>
            </a:br>
            <a:r>
              <a:rPr lang="en" sz="2100" b="1" dirty="0">
                <a:solidFill>
                  <a:srgbClr val="FF0000"/>
                </a:solidFill>
                <a:latin typeface="Times New Roman"/>
                <a:ea typeface="Times New Roman"/>
                <a:cs typeface="Times New Roman"/>
                <a:sym typeface="Times New Roman"/>
              </a:rPr>
              <a:t> </a:t>
            </a:r>
            <a:r>
              <a:rPr lang="en" sz="2100" b="1" dirty="0" smtClean="0">
                <a:solidFill>
                  <a:srgbClr val="FF0000"/>
                </a:solidFill>
                <a:latin typeface="Times New Roman"/>
                <a:ea typeface="Times New Roman"/>
                <a:cs typeface="Times New Roman"/>
                <a:sym typeface="Times New Roman"/>
              </a:rPr>
              <a:t>                                          </a:t>
            </a:r>
            <a:r>
              <a:rPr lang="en" sz="2100" b="1" strike="noStrike" dirty="0" smtClean="0">
                <a:solidFill>
                  <a:srgbClr val="FF0000"/>
                </a:solidFill>
                <a:latin typeface="Times New Roman"/>
                <a:ea typeface="Times New Roman"/>
                <a:cs typeface="Times New Roman"/>
                <a:sym typeface="Times New Roman"/>
              </a:rPr>
              <a:t>– </a:t>
            </a:r>
            <a:r>
              <a:rPr lang="en" sz="2100" b="1" strike="noStrike" dirty="0">
                <a:solidFill>
                  <a:srgbClr val="FF0000"/>
                </a:solidFill>
                <a:latin typeface="Times New Roman"/>
                <a:ea typeface="Times New Roman"/>
                <a:cs typeface="Times New Roman"/>
                <a:sym typeface="Times New Roman"/>
              </a:rPr>
              <a:t>Partial and Absolute</a:t>
            </a:r>
            <a:endParaRPr sz="2100" b="0" strike="noStrike" dirty="0">
              <a:solidFill>
                <a:srgbClr val="FF0000"/>
              </a:solidFill>
              <a:sym typeface="Arial"/>
            </a:endParaRPr>
          </a:p>
        </p:txBody>
      </p:sp>
      <p:sp>
        <p:nvSpPr>
          <p:cNvPr id="348" name="Google Shape;348;p3"/>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lnSpcReduction="10000"/>
          </a:bodyPr>
          <a:lstStyle/>
          <a:p>
            <a:pPr marL="0" marR="0" lvl="0" indent="0" algn="l" rtl="0">
              <a:lnSpc>
                <a:spcPct val="100000"/>
              </a:lnSpc>
              <a:spcBef>
                <a:spcPts val="0"/>
              </a:spcBef>
              <a:spcAft>
                <a:spcPts val="0"/>
              </a:spcAft>
              <a:buClr>
                <a:schemeClr val="dk1"/>
              </a:buClr>
              <a:buSzPts val="2700"/>
              <a:buFont typeface="Times New Roman"/>
              <a:buNone/>
            </a:pPr>
            <a:r>
              <a:rPr lang="en" sz="2700" b="0" i="0" u="none" strike="noStrike" cap="none" dirty="0">
                <a:solidFill>
                  <a:schemeClr val="dk1"/>
                </a:solidFill>
                <a:latin typeface="Times New Roman"/>
                <a:ea typeface="Times New Roman"/>
                <a:cs typeface="Times New Roman"/>
                <a:sym typeface="Times New Roman"/>
              </a:rPr>
              <a:t>In this module you will learn </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1199"/>
              </a:spcBef>
              <a:spcAft>
                <a:spcPts val="0"/>
              </a:spcAft>
              <a:buClr>
                <a:schemeClr val="dk1"/>
              </a:buClr>
              <a:buSzPts val="2700"/>
              <a:buFont typeface="Times New Roman"/>
              <a:buNone/>
            </a:pPr>
            <a:r>
              <a:rPr lang="en" sz="2700" b="0" i="0" u="none" strike="noStrike" cap="none" dirty="0">
                <a:solidFill>
                  <a:schemeClr val="dk1"/>
                </a:solidFill>
                <a:latin typeface="Times New Roman"/>
                <a:ea typeface="Times New Roman"/>
                <a:cs typeface="Times New Roman"/>
                <a:sym typeface="Times New Roman"/>
              </a:rPr>
              <a:t>1.what are the different types of memory</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1199"/>
              </a:spcBef>
              <a:spcAft>
                <a:spcPts val="0"/>
              </a:spcAft>
              <a:buClr>
                <a:schemeClr val="dk1"/>
              </a:buClr>
              <a:buSzPts val="2700"/>
              <a:buFont typeface="Times New Roman"/>
              <a:buNone/>
            </a:pPr>
            <a:r>
              <a:rPr lang="en" sz="2700" b="0" i="0" u="none" strike="noStrike" cap="none" dirty="0">
                <a:solidFill>
                  <a:schemeClr val="dk1"/>
                </a:solidFill>
                <a:latin typeface="Times New Roman"/>
                <a:ea typeface="Times New Roman"/>
                <a:cs typeface="Times New Roman"/>
                <a:sym typeface="Times New Roman"/>
              </a:rPr>
              <a:t>2.Memory structure &amp; its requirement.</a:t>
            </a:r>
            <a:endParaRPr sz="2700" b="0" i="0" u="none" strike="noStrike" cap="none" dirty="0">
              <a:solidFill>
                <a:srgbClr val="000000"/>
              </a:solidFill>
              <a:latin typeface="Arial"/>
              <a:ea typeface="Arial"/>
              <a:cs typeface="Arial"/>
              <a:sym typeface="Arial"/>
            </a:endParaRPr>
          </a:p>
          <a:p>
            <a:pPr marL="0" marR="0" lvl="0" indent="0" algn="l" rtl="0">
              <a:lnSpc>
                <a:spcPct val="110000"/>
              </a:lnSpc>
              <a:spcBef>
                <a:spcPts val="1199"/>
              </a:spcBef>
              <a:spcAft>
                <a:spcPts val="0"/>
              </a:spcAft>
              <a:buClr>
                <a:schemeClr val="dk1"/>
              </a:buClr>
              <a:buSzPts val="2700"/>
              <a:buFont typeface="Times New Roman"/>
              <a:buNone/>
            </a:pPr>
            <a:r>
              <a:rPr lang="en" sz="2700" b="0" i="0" u="none" strike="noStrike" cap="none" dirty="0">
                <a:solidFill>
                  <a:schemeClr val="dk1"/>
                </a:solidFill>
                <a:latin typeface="Times New Roman"/>
                <a:ea typeface="Times New Roman"/>
                <a:cs typeface="Times New Roman"/>
                <a:sym typeface="Times New Roman"/>
              </a:rPr>
              <a:t>3.How to interface RAM &amp; ROM with 8086 in minimum &amp; </a:t>
            </a:r>
            <a:endParaRPr sz="2700" b="0" i="0" u="none" strike="noStrike" cap="none" dirty="0">
              <a:solidFill>
                <a:srgbClr val="000000"/>
              </a:solidFill>
              <a:latin typeface="Arial"/>
              <a:ea typeface="Arial"/>
              <a:cs typeface="Arial"/>
              <a:sym typeface="Arial"/>
            </a:endParaRPr>
          </a:p>
          <a:p>
            <a:pPr marL="0" marR="0" lvl="0" indent="0" algn="l" rtl="0">
              <a:lnSpc>
                <a:spcPct val="110000"/>
              </a:lnSpc>
              <a:spcBef>
                <a:spcPts val="1199"/>
              </a:spcBef>
              <a:spcAft>
                <a:spcPts val="0"/>
              </a:spcAft>
              <a:buClr>
                <a:schemeClr val="dk1"/>
              </a:buClr>
              <a:buSzPts val="2700"/>
              <a:buFont typeface="Times New Roman"/>
              <a:buNone/>
            </a:pPr>
            <a:r>
              <a:rPr lang="en" sz="2700" b="0" i="0" u="none" strike="noStrike" cap="none" dirty="0">
                <a:solidFill>
                  <a:schemeClr val="dk1"/>
                </a:solidFill>
                <a:latin typeface="Times New Roman"/>
                <a:ea typeface="Times New Roman"/>
                <a:cs typeface="Times New Roman"/>
                <a:sym typeface="Times New Roman"/>
              </a:rPr>
              <a:t>   maximum mode.</a:t>
            </a:r>
            <a:endParaRPr sz="2700" b="0" i="0" u="none" strike="noStrike" cap="none" dirty="0">
              <a:solidFill>
                <a:srgbClr val="000000"/>
              </a:solidFill>
              <a:latin typeface="Arial"/>
              <a:ea typeface="Arial"/>
              <a:cs typeface="Arial"/>
              <a:sym typeface="Arial"/>
            </a:endParaRPr>
          </a:p>
          <a:p>
            <a:pPr marL="0" marR="0" lvl="0" indent="0" algn="l" rtl="0">
              <a:lnSpc>
                <a:spcPct val="100000"/>
              </a:lnSpc>
              <a:spcBef>
                <a:spcPts val="1199"/>
              </a:spcBef>
              <a:spcAft>
                <a:spcPts val="0"/>
              </a:spcAft>
              <a:buClr>
                <a:schemeClr val="dk1"/>
              </a:buClr>
              <a:buSzPts val="2700"/>
              <a:buFont typeface="Times New Roman"/>
              <a:buNone/>
            </a:pPr>
            <a:r>
              <a:rPr lang="en" sz="2700" b="0" i="0" u="none" strike="noStrike" cap="none" dirty="0">
                <a:solidFill>
                  <a:schemeClr val="dk1"/>
                </a:solidFill>
                <a:latin typeface="Times New Roman"/>
                <a:ea typeface="Times New Roman"/>
                <a:cs typeface="Times New Roman"/>
                <a:sym typeface="Times New Roman"/>
              </a:rPr>
              <a:t>4.Different types of addressing decoding</a:t>
            </a:r>
            <a:r>
              <a:rPr lang="en" sz="2700" b="0" i="0" u="none" strike="noStrike" cap="none" dirty="0">
                <a:solidFill>
                  <a:schemeClr val="lt1"/>
                </a:solidFill>
                <a:latin typeface="Lucida Sans"/>
                <a:ea typeface="Lucida Sans"/>
                <a:cs typeface="Lucida Sans"/>
                <a:sym typeface="Lucida Sans"/>
              </a:rPr>
              <a:t>.</a:t>
            </a:r>
            <a:endParaRPr sz="27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Google Shape;621;p46"/>
          <p:cNvPicPr preferRelativeResize="0"/>
          <p:nvPr/>
        </p:nvPicPr>
        <p:blipFill>
          <a:blip r:embed="rId3">
            <a:alphaModFix/>
          </a:blip>
          <a:stretch>
            <a:fillRect/>
          </a:stretch>
        </p:blipFill>
        <p:spPr>
          <a:xfrm>
            <a:off x="152400" y="152400"/>
            <a:ext cx="8825775" cy="4661874"/>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1"/>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463" name="Google Shape;463;p21"/>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464" name="Google Shape;464;p21"/>
          <p:cNvPicPr preferRelativeResize="0"/>
          <p:nvPr/>
        </p:nvPicPr>
        <p:blipFill rotWithShape="1">
          <a:blip r:embed="rId3">
            <a:alphaModFix/>
          </a:blip>
          <a:srcRect/>
          <a:stretch/>
        </p:blipFill>
        <p:spPr>
          <a:xfrm>
            <a:off x="135000" y="0"/>
            <a:ext cx="9009000" cy="5143320"/>
          </a:xfrm>
          <a:prstGeom prst="rect">
            <a:avLst/>
          </a:prstGeom>
          <a:noFill/>
          <a:ln>
            <a:noFill/>
          </a:ln>
        </p:spPr>
      </p:pic>
    </p:spTree>
    <p:extLst>
      <p:ext uri="{BB962C8B-B14F-4D97-AF65-F5344CB8AC3E}">
        <p14:creationId xmlns:p14="http://schemas.microsoft.com/office/powerpoint/2010/main" val="27789073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2"/>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470" name="Google Shape;470;p22"/>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471" name="Google Shape;471;p22"/>
          <p:cNvPicPr preferRelativeResize="0"/>
          <p:nvPr/>
        </p:nvPicPr>
        <p:blipFill rotWithShape="1">
          <a:blip r:embed="rId3">
            <a:alphaModFix/>
          </a:blip>
          <a:srcRect/>
          <a:stretch/>
        </p:blipFill>
        <p:spPr>
          <a:xfrm>
            <a:off x="311760" y="124560"/>
            <a:ext cx="8572320" cy="4800240"/>
          </a:xfrm>
          <a:prstGeom prst="rect">
            <a:avLst/>
          </a:prstGeom>
          <a:noFill/>
          <a:ln>
            <a:noFill/>
          </a:ln>
        </p:spPr>
      </p:pic>
    </p:spTree>
    <p:extLst>
      <p:ext uri="{BB962C8B-B14F-4D97-AF65-F5344CB8AC3E}">
        <p14:creationId xmlns:p14="http://schemas.microsoft.com/office/powerpoint/2010/main" val="2444643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3"/>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477" name="Google Shape;477;p23"/>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478" name="Google Shape;478;p23"/>
          <p:cNvPicPr preferRelativeResize="0"/>
          <p:nvPr/>
        </p:nvPicPr>
        <p:blipFill rotWithShape="1">
          <a:blip r:embed="rId3">
            <a:alphaModFix/>
          </a:blip>
          <a:srcRect/>
          <a:stretch/>
        </p:blipFill>
        <p:spPr>
          <a:xfrm>
            <a:off x="173880" y="0"/>
            <a:ext cx="8724240" cy="5143320"/>
          </a:xfrm>
          <a:prstGeom prst="rect">
            <a:avLst/>
          </a:prstGeom>
          <a:noFill/>
          <a:ln>
            <a:noFill/>
          </a:ln>
        </p:spPr>
      </p:pic>
    </p:spTree>
    <p:extLst>
      <p:ext uri="{BB962C8B-B14F-4D97-AF65-F5344CB8AC3E}">
        <p14:creationId xmlns:p14="http://schemas.microsoft.com/office/powerpoint/2010/main" val="4062143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24"/>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484" name="Google Shape;484;p24"/>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485" name="Google Shape;485;p24"/>
          <p:cNvPicPr preferRelativeResize="0"/>
          <p:nvPr/>
        </p:nvPicPr>
        <p:blipFill rotWithShape="1">
          <a:blip r:embed="rId3">
            <a:alphaModFix/>
          </a:blip>
          <a:srcRect/>
          <a:stretch/>
        </p:blipFill>
        <p:spPr>
          <a:xfrm>
            <a:off x="241560" y="0"/>
            <a:ext cx="8850240" cy="5143320"/>
          </a:xfrm>
          <a:prstGeom prst="rect">
            <a:avLst/>
          </a:prstGeom>
          <a:noFill/>
          <a:ln>
            <a:noFill/>
          </a:ln>
        </p:spPr>
      </p:pic>
    </p:spTree>
    <p:extLst>
      <p:ext uri="{BB962C8B-B14F-4D97-AF65-F5344CB8AC3E}">
        <p14:creationId xmlns:p14="http://schemas.microsoft.com/office/powerpoint/2010/main" val="1867289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5"/>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491" name="Google Shape;491;p25"/>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492" name="Google Shape;492;p25"/>
          <p:cNvPicPr preferRelativeResize="0"/>
          <p:nvPr/>
        </p:nvPicPr>
        <p:blipFill rotWithShape="1">
          <a:blip r:embed="rId3">
            <a:alphaModFix/>
          </a:blip>
          <a:srcRect/>
          <a:stretch/>
        </p:blipFill>
        <p:spPr>
          <a:xfrm>
            <a:off x="57240" y="0"/>
            <a:ext cx="8957160" cy="5143320"/>
          </a:xfrm>
          <a:prstGeom prst="rect">
            <a:avLst/>
          </a:prstGeom>
          <a:noFill/>
          <a:ln>
            <a:noFill/>
          </a:ln>
        </p:spPr>
      </p:pic>
    </p:spTree>
    <p:extLst>
      <p:ext uri="{BB962C8B-B14F-4D97-AF65-F5344CB8AC3E}">
        <p14:creationId xmlns:p14="http://schemas.microsoft.com/office/powerpoint/2010/main" val="1807988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6"/>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498" name="Google Shape;498;p26"/>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499" name="Google Shape;499;p26"/>
          <p:cNvPicPr preferRelativeResize="0"/>
          <p:nvPr/>
        </p:nvPicPr>
        <p:blipFill rotWithShape="1">
          <a:blip r:embed="rId3">
            <a:alphaModFix/>
          </a:blip>
          <a:srcRect/>
          <a:stretch/>
        </p:blipFill>
        <p:spPr>
          <a:xfrm>
            <a:off x="57240" y="0"/>
            <a:ext cx="9086400" cy="5143320"/>
          </a:xfrm>
          <a:prstGeom prst="rect">
            <a:avLst/>
          </a:prstGeom>
          <a:noFill/>
          <a:ln>
            <a:noFill/>
          </a:ln>
        </p:spPr>
      </p:pic>
    </p:spTree>
    <p:extLst>
      <p:ext uri="{BB962C8B-B14F-4D97-AF65-F5344CB8AC3E}">
        <p14:creationId xmlns:p14="http://schemas.microsoft.com/office/powerpoint/2010/main" val="1000583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7"/>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505" name="Google Shape;505;p27"/>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506" name="Google Shape;506;p27"/>
          <p:cNvPicPr preferRelativeResize="0"/>
          <p:nvPr/>
        </p:nvPicPr>
        <p:blipFill rotWithShape="1">
          <a:blip r:embed="rId3">
            <a:alphaModFix/>
          </a:blip>
          <a:srcRect/>
          <a:stretch/>
        </p:blipFill>
        <p:spPr>
          <a:xfrm>
            <a:off x="154440" y="0"/>
            <a:ext cx="8908560" cy="5143320"/>
          </a:xfrm>
          <a:prstGeom prst="rect">
            <a:avLst/>
          </a:prstGeom>
          <a:noFill/>
          <a:ln>
            <a:noFill/>
          </a:ln>
        </p:spPr>
      </p:pic>
    </p:spTree>
    <p:extLst>
      <p:ext uri="{BB962C8B-B14F-4D97-AF65-F5344CB8AC3E}">
        <p14:creationId xmlns:p14="http://schemas.microsoft.com/office/powerpoint/2010/main" val="3338377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8"/>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512" name="Google Shape;512;p28"/>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513" name="Google Shape;513;p28"/>
          <p:cNvPicPr preferRelativeResize="0"/>
          <p:nvPr/>
        </p:nvPicPr>
        <p:blipFill rotWithShape="1">
          <a:blip r:embed="rId3">
            <a:alphaModFix/>
          </a:blip>
          <a:srcRect/>
          <a:stretch/>
        </p:blipFill>
        <p:spPr>
          <a:xfrm>
            <a:off x="0" y="-77760"/>
            <a:ext cx="8917200" cy="5143320"/>
          </a:xfrm>
          <a:prstGeom prst="rect">
            <a:avLst/>
          </a:prstGeom>
          <a:noFill/>
          <a:ln>
            <a:noFill/>
          </a:ln>
        </p:spPr>
      </p:pic>
    </p:spTree>
    <p:extLst>
      <p:ext uri="{BB962C8B-B14F-4D97-AF65-F5344CB8AC3E}">
        <p14:creationId xmlns:p14="http://schemas.microsoft.com/office/powerpoint/2010/main" val="3357387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9"/>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519" name="Google Shape;519;p29"/>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520" name="Google Shape;520;p29"/>
          <p:cNvPicPr preferRelativeResize="0"/>
          <p:nvPr/>
        </p:nvPicPr>
        <p:blipFill rotWithShape="1">
          <a:blip r:embed="rId3">
            <a:alphaModFix/>
          </a:blip>
          <a:srcRect/>
          <a:stretch/>
        </p:blipFill>
        <p:spPr>
          <a:xfrm>
            <a:off x="135000" y="0"/>
            <a:ext cx="9054000" cy="5143320"/>
          </a:xfrm>
          <a:prstGeom prst="rect">
            <a:avLst/>
          </a:prstGeom>
          <a:noFill/>
          <a:ln>
            <a:noFill/>
          </a:ln>
        </p:spPr>
      </p:pic>
    </p:spTree>
    <p:extLst>
      <p:ext uri="{BB962C8B-B14F-4D97-AF65-F5344CB8AC3E}">
        <p14:creationId xmlns:p14="http://schemas.microsoft.com/office/powerpoint/2010/main" val="3466907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
          <p:cNvSpPr txBox="1">
            <a:spLocks noGrp="1"/>
          </p:cNvSpPr>
          <p:nvPr>
            <p:ph type="title"/>
          </p:nvPr>
        </p:nvSpPr>
        <p:spPr>
          <a:xfrm>
            <a:off x="311760" y="0"/>
            <a:ext cx="8520120" cy="572400"/>
          </a:xfrm>
          <a:prstGeom prst="rect">
            <a:avLst/>
          </a:prstGeom>
          <a:noFill/>
          <a:ln>
            <a:noFill/>
          </a:ln>
        </p:spPr>
        <p:txBody>
          <a:bodyPr spcFirstLastPara="1" wrap="square" lIns="0" tIns="91425" rIns="0" bIns="91425" anchor="t" anchorCtr="0">
            <a:normAutofit fontScale="90000"/>
          </a:bodyPr>
          <a:lstStyle/>
          <a:p>
            <a:pPr marL="0" lvl="0" indent="0" algn="ctr" rtl="0">
              <a:lnSpc>
                <a:spcPct val="100000"/>
              </a:lnSpc>
              <a:spcBef>
                <a:spcPts val="0"/>
              </a:spcBef>
              <a:spcAft>
                <a:spcPts val="0"/>
              </a:spcAft>
              <a:buClr>
                <a:schemeClr val="dk2"/>
              </a:buClr>
              <a:buSzPct val="100000"/>
              <a:buFont typeface="Lucida Sans"/>
              <a:buNone/>
            </a:pPr>
            <a:r>
              <a:rPr lang="en" sz="4100" b="1" strike="noStrike" dirty="0">
                <a:solidFill>
                  <a:srgbClr val="FF0000"/>
                </a:solidFill>
                <a:latin typeface="Lucida Sans"/>
                <a:ea typeface="Lucida Sans"/>
                <a:cs typeface="Lucida Sans"/>
                <a:sym typeface="Lucida Sans"/>
              </a:rPr>
              <a:t>Introduction</a:t>
            </a:r>
            <a:r>
              <a:rPr lang="en" sz="4100" b="1" strike="noStrike" dirty="0">
                <a:solidFill>
                  <a:schemeClr val="dk2"/>
                </a:solidFill>
                <a:latin typeface="Lucida Sans"/>
                <a:ea typeface="Lucida Sans"/>
                <a:cs typeface="Lucida Sans"/>
                <a:sym typeface="Lucida Sans"/>
              </a:rPr>
              <a:t> </a:t>
            </a:r>
            <a:endParaRPr sz="4100" b="0" strike="noStrike" dirty="0">
              <a:solidFill>
                <a:srgbClr val="000000"/>
              </a:solidFill>
              <a:latin typeface="Arial"/>
              <a:ea typeface="Arial"/>
              <a:cs typeface="Arial"/>
              <a:sym typeface="Arial"/>
            </a:endParaRPr>
          </a:p>
        </p:txBody>
      </p:sp>
      <p:sp>
        <p:nvSpPr>
          <p:cNvPr id="354" name="Google Shape;354;p4"/>
          <p:cNvSpPr txBox="1">
            <a:spLocks noGrp="1"/>
          </p:cNvSpPr>
          <p:nvPr>
            <p:ph type="body" idx="1"/>
          </p:nvPr>
        </p:nvSpPr>
        <p:spPr>
          <a:xfrm>
            <a:off x="311760" y="779318"/>
            <a:ext cx="8520120" cy="3789082"/>
          </a:xfrm>
          <a:prstGeom prst="rect">
            <a:avLst/>
          </a:prstGeom>
          <a:noFill/>
          <a:ln>
            <a:noFill/>
          </a:ln>
        </p:spPr>
        <p:txBody>
          <a:bodyPr spcFirstLastPara="1" wrap="square" lIns="0" tIns="91425" rIns="0" bIns="91425" anchor="t" anchorCtr="0">
            <a:normAutofit fontScale="98000"/>
          </a:bodyPr>
          <a:lstStyle/>
          <a:p>
            <a:pPr marL="514350" marR="0" lvl="0" indent="-514350" algn="l" rtl="0">
              <a:lnSpc>
                <a:spcPct val="100000"/>
              </a:lnSpc>
              <a:spcBef>
                <a:spcPts val="0"/>
              </a:spcBef>
              <a:spcAft>
                <a:spcPts val="0"/>
              </a:spcAft>
              <a:buClr>
                <a:schemeClr val="dk1"/>
              </a:buClr>
              <a:buSzPct val="100000"/>
              <a:buFont typeface="+mj-lt"/>
              <a:buAutoNum type="arabicPeriod"/>
            </a:pPr>
            <a:r>
              <a:rPr lang="en" sz="2700" b="0" i="0" u="none" strike="noStrike" cap="none" dirty="0" smtClean="0">
                <a:solidFill>
                  <a:schemeClr val="dk1"/>
                </a:solidFill>
                <a:latin typeface="Times New Roman" panose="02020603050405020304" pitchFamily="18" charset="0"/>
                <a:cs typeface="Times New Roman" panose="02020603050405020304" pitchFamily="18" charset="0"/>
                <a:sym typeface="Arial"/>
              </a:rPr>
              <a:t>Memory </a:t>
            </a:r>
            <a:r>
              <a:rPr lang="en" sz="2700" b="0" i="0" u="none" strike="noStrike" cap="none" dirty="0">
                <a:solidFill>
                  <a:schemeClr val="dk1"/>
                </a:solidFill>
                <a:latin typeface="Times New Roman" panose="02020603050405020304" pitchFamily="18" charset="0"/>
                <a:cs typeface="Times New Roman" panose="02020603050405020304" pitchFamily="18" charset="0"/>
                <a:sym typeface="Arial"/>
              </a:rPr>
              <a:t>is simply a device that can be used to store the </a:t>
            </a:r>
            <a:r>
              <a:rPr lang="en" sz="2700" dirty="0" smtClean="0">
                <a:solidFill>
                  <a:schemeClr val="dk1"/>
                </a:solidFill>
                <a:latin typeface="Times New Roman" panose="02020603050405020304" pitchFamily="18" charset="0"/>
                <a:cs typeface="Times New Roman" panose="02020603050405020304" pitchFamily="18" charset="0"/>
              </a:rPr>
              <a:t>  </a:t>
            </a:r>
            <a:r>
              <a:rPr lang="en" sz="2700" b="0" i="0" u="none" strike="noStrike" cap="none" dirty="0" smtClean="0">
                <a:solidFill>
                  <a:schemeClr val="dk1"/>
                </a:solidFill>
                <a:latin typeface="Times New Roman" panose="02020603050405020304" pitchFamily="18" charset="0"/>
                <a:cs typeface="Times New Roman" panose="02020603050405020304" pitchFamily="18" charset="0"/>
                <a:sym typeface="Arial"/>
              </a:rPr>
              <a:t>information </a:t>
            </a:r>
            <a:r>
              <a:rPr lang="en" sz="2700" b="0" i="0" u="none" strike="noStrike" cap="none" dirty="0">
                <a:solidFill>
                  <a:schemeClr val="dk1"/>
                </a:solidFill>
                <a:latin typeface="Times New Roman" panose="02020603050405020304" pitchFamily="18" charset="0"/>
                <a:cs typeface="Times New Roman" panose="02020603050405020304" pitchFamily="18" charset="0"/>
                <a:sym typeface="Arial"/>
              </a:rPr>
              <a:t>.</a:t>
            </a:r>
            <a:endParaRPr sz="27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514350" marR="0" lvl="0" indent="-514350" algn="l" rtl="0">
              <a:lnSpc>
                <a:spcPct val="100000"/>
              </a:lnSpc>
              <a:spcBef>
                <a:spcPts val="1199"/>
              </a:spcBef>
              <a:spcAft>
                <a:spcPts val="0"/>
              </a:spcAft>
              <a:buClr>
                <a:schemeClr val="dk1"/>
              </a:buClr>
              <a:buSzPct val="100000"/>
              <a:buFont typeface="+mj-lt"/>
              <a:buAutoNum type="arabicPeriod"/>
            </a:pPr>
            <a:r>
              <a:rPr lang="en" sz="2700" b="0" i="0" u="none" strike="noStrike" cap="none" dirty="0" smtClean="0">
                <a:solidFill>
                  <a:schemeClr val="dk1"/>
                </a:solidFill>
                <a:latin typeface="Times New Roman" panose="02020603050405020304" pitchFamily="18" charset="0"/>
                <a:cs typeface="Times New Roman" panose="02020603050405020304" pitchFamily="18" charset="0"/>
                <a:sym typeface="Arial"/>
              </a:rPr>
              <a:t>The </a:t>
            </a:r>
            <a:r>
              <a:rPr lang="en" sz="2700" b="0" i="0" u="none" strike="noStrike" cap="none" dirty="0">
                <a:solidFill>
                  <a:schemeClr val="dk1"/>
                </a:solidFill>
                <a:latin typeface="Times New Roman" panose="02020603050405020304" pitchFamily="18" charset="0"/>
                <a:cs typeface="Times New Roman" panose="02020603050405020304" pitchFamily="18" charset="0"/>
                <a:sym typeface="Arial"/>
              </a:rPr>
              <a:t>semiconductor memories are extensively used because </a:t>
            </a:r>
            <a:r>
              <a:rPr lang="en" sz="2700" b="0" i="0" u="none" strike="noStrike" cap="none" dirty="0" smtClean="0">
                <a:solidFill>
                  <a:schemeClr val="dk1"/>
                </a:solidFill>
                <a:latin typeface="Times New Roman" panose="02020603050405020304" pitchFamily="18" charset="0"/>
                <a:cs typeface="Times New Roman" panose="02020603050405020304" pitchFamily="18" charset="0"/>
                <a:sym typeface="Arial"/>
              </a:rPr>
              <a:t>of    their </a:t>
            </a:r>
            <a:r>
              <a:rPr lang="en" sz="2700" b="0" i="0" u="none" strike="noStrike" cap="none" dirty="0">
                <a:solidFill>
                  <a:schemeClr val="dk1"/>
                </a:solidFill>
                <a:latin typeface="Times New Roman" panose="02020603050405020304" pitchFamily="18" charset="0"/>
                <a:cs typeface="Times New Roman" panose="02020603050405020304" pitchFamily="18" charset="0"/>
                <a:sym typeface="Arial"/>
              </a:rPr>
              <a:t>small size ,low cost ,high speed,high reliability &amp; case of expansion of the memory size </a:t>
            </a:r>
            <a:endParaRPr sz="270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514350" marR="0" lvl="0" indent="-514350" algn="l" rtl="0">
              <a:lnSpc>
                <a:spcPct val="100000"/>
              </a:lnSpc>
              <a:spcBef>
                <a:spcPts val="1199"/>
              </a:spcBef>
              <a:spcAft>
                <a:spcPts val="0"/>
              </a:spcAft>
              <a:buClr>
                <a:schemeClr val="dk1"/>
              </a:buClr>
              <a:buSzPct val="100000"/>
              <a:buFont typeface="+mj-lt"/>
              <a:buAutoNum type="arabicPeriod"/>
            </a:pPr>
            <a:r>
              <a:rPr lang="en" sz="2700" b="0" i="0" u="none" strike="noStrike" cap="none" dirty="0" smtClean="0">
                <a:solidFill>
                  <a:schemeClr val="dk1"/>
                </a:solidFill>
                <a:latin typeface="Times New Roman" panose="02020603050405020304" pitchFamily="18" charset="0"/>
                <a:cs typeface="Times New Roman" panose="02020603050405020304" pitchFamily="18" charset="0"/>
                <a:sym typeface="Arial"/>
              </a:rPr>
              <a:t>It </a:t>
            </a:r>
            <a:r>
              <a:rPr lang="en" sz="2700" b="0" i="0" u="none" strike="noStrike" cap="none" dirty="0">
                <a:solidFill>
                  <a:schemeClr val="dk1"/>
                </a:solidFill>
                <a:latin typeface="Times New Roman" panose="02020603050405020304" pitchFamily="18" charset="0"/>
                <a:cs typeface="Times New Roman" panose="02020603050405020304" pitchFamily="18" charset="0"/>
                <a:sym typeface="Arial"/>
              </a:rPr>
              <a:t>consist of mainly flip flop &amp; some additional circuitry such as buffers ,one flip flop can hold one bit of data </a:t>
            </a:r>
            <a:r>
              <a:rPr lang="en" sz="2700" b="0" i="0" u="none" strike="noStrike" cap="none" dirty="0">
                <a:solidFill>
                  <a:schemeClr val="dk1"/>
                </a:solidFill>
                <a:latin typeface="Arial"/>
                <a:ea typeface="Arial"/>
                <a:cs typeface="Arial"/>
                <a:sym typeface="Arial"/>
              </a:rPr>
              <a:t>.</a:t>
            </a:r>
            <a:endParaRPr sz="27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0"/>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526" name="Google Shape;526;p30"/>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527" name="Google Shape;527;p30"/>
          <p:cNvPicPr preferRelativeResize="0"/>
          <p:nvPr/>
        </p:nvPicPr>
        <p:blipFill rotWithShape="1">
          <a:blip r:embed="rId3">
            <a:alphaModFix/>
          </a:blip>
          <a:srcRect/>
          <a:stretch/>
        </p:blipFill>
        <p:spPr>
          <a:xfrm>
            <a:off x="0" y="0"/>
            <a:ext cx="9189000" cy="5143320"/>
          </a:xfrm>
          <a:prstGeom prst="rect">
            <a:avLst/>
          </a:prstGeom>
          <a:noFill/>
          <a:ln>
            <a:noFill/>
          </a:ln>
        </p:spPr>
      </p:pic>
    </p:spTree>
    <p:extLst>
      <p:ext uri="{BB962C8B-B14F-4D97-AF65-F5344CB8AC3E}">
        <p14:creationId xmlns:p14="http://schemas.microsoft.com/office/powerpoint/2010/main" val="464279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1"/>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533" name="Google Shape;533;p31"/>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534" name="Google Shape;534;p31"/>
          <p:cNvPicPr preferRelativeResize="0"/>
          <p:nvPr/>
        </p:nvPicPr>
        <p:blipFill rotWithShape="1">
          <a:blip r:embed="rId3">
            <a:alphaModFix/>
          </a:blip>
          <a:srcRect/>
          <a:stretch/>
        </p:blipFill>
        <p:spPr>
          <a:xfrm>
            <a:off x="105840" y="0"/>
            <a:ext cx="9037800" cy="5143320"/>
          </a:xfrm>
          <a:prstGeom prst="rect">
            <a:avLst/>
          </a:prstGeom>
          <a:noFill/>
          <a:ln>
            <a:noFill/>
          </a:ln>
        </p:spPr>
      </p:pic>
    </p:spTree>
    <p:extLst>
      <p:ext uri="{BB962C8B-B14F-4D97-AF65-F5344CB8AC3E}">
        <p14:creationId xmlns:p14="http://schemas.microsoft.com/office/powerpoint/2010/main" val="3065079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2"/>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540" name="Google Shape;540;p32"/>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541" name="Google Shape;541;p32"/>
          <p:cNvPicPr preferRelativeResize="0"/>
          <p:nvPr/>
        </p:nvPicPr>
        <p:blipFill rotWithShape="1">
          <a:blip r:embed="rId3">
            <a:alphaModFix/>
          </a:blip>
          <a:srcRect/>
          <a:stretch/>
        </p:blipFill>
        <p:spPr>
          <a:xfrm>
            <a:off x="-135082" y="0"/>
            <a:ext cx="9236602" cy="5143320"/>
          </a:xfrm>
          <a:prstGeom prst="rect">
            <a:avLst/>
          </a:prstGeom>
          <a:noFill/>
          <a:ln>
            <a:noFill/>
          </a:ln>
        </p:spPr>
      </p:pic>
    </p:spTree>
    <p:extLst>
      <p:ext uri="{BB962C8B-B14F-4D97-AF65-F5344CB8AC3E}">
        <p14:creationId xmlns:p14="http://schemas.microsoft.com/office/powerpoint/2010/main" val="1796997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3"/>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547" name="Google Shape;547;p33"/>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548" name="Google Shape;548;p33"/>
          <p:cNvPicPr preferRelativeResize="0"/>
          <p:nvPr/>
        </p:nvPicPr>
        <p:blipFill rotWithShape="1">
          <a:blip r:embed="rId3">
            <a:alphaModFix/>
          </a:blip>
          <a:srcRect/>
          <a:stretch/>
        </p:blipFill>
        <p:spPr>
          <a:xfrm>
            <a:off x="154440" y="0"/>
            <a:ext cx="8908560" cy="5143320"/>
          </a:xfrm>
          <a:prstGeom prst="rect">
            <a:avLst/>
          </a:prstGeom>
          <a:noFill/>
          <a:ln>
            <a:noFill/>
          </a:ln>
        </p:spPr>
      </p:pic>
    </p:spTree>
    <p:extLst>
      <p:ext uri="{BB962C8B-B14F-4D97-AF65-F5344CB8AC3E}">
        <p14:creationId xmlns:p14="http://schemas.microsoft.com/office/powerpoint/2010/main" val="3970505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4"/>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554" name="Google Shape;554;p34"/>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555" name="Google Shape;555;p34"/>
          <p:cNvPicPr preferRelativeResize="0"/>
          <p:nvPr/>
        </p:nvPicPr>
        <p:blipFill rotWithShape="1">
          <a:blip r:embed="rId3">
            <a:alphaModFix/>
          </a:blip>
          <a:srcRect/>
          <a:stretch/>
        </p:blipFill>
        <p:spPr>
          <a:xfrm>
            <a:off x="367920" y="0"/>
            <a:ext cx="8423280" cy="5143320"/>
          </a:xfrm>
          <a:prstGeom prst="rect">
            <a:avLst/>
          </a:prstGeom>
          <a:noFill/>
          <a:ln>
            <a:noFill/>
          </a:ln>
        </p:spPr>
      </p:pic>
    </p:spTree>
    <p:extLst>
      <p:ext uri="{BB962C8B-B14F-4D97-AF65-F5344CB8AC3E}">
        <p14:creationId xmlns:p14="http://schemas.microsoft.com/office/powerpoint/2010/main" val="2724043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47"/>
          <p:cNvSpPr txBox="1">
            <a:spLocks noGrp="1"/>
          </p:cNvSpPr>
          <p:nvPr>
            <p:ph type="title"/>
          </p:nvPr>
        </p:nvSpPr>
        <p:spPr>
          <a:xfrm>
            <a:off x="91850" y="114800"/>
            <a:ext cx="8739900" cy="902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SzPts val="1400"/>
              <a:buNone/>
            </a:pPr>
            <a:r>
              <a:rPr lang="en" sz="1400"/>
              <a:t>  Design following system with 8086 microprocessor :</a:t>
            </a:r>
            <a:endParaRPr sz="1400"/>
          </a:p>
          <a:p>
            <a:pPr marL="0" lvl="0" indent="0" algn="l" rtl="0">
              <a:spcBef>
                <a:spcPts val="0"/>
              </a:spcBef>
              <a:spcAft>
                <a:spcPts val="0"/>
              </a:spcAft>
              <a:buSzPts val="1400"/>
              <a:buNone/>
            </a:pPr>
            <a:r>
              <a:rPr lang="en" sz="1400"/>
              <a:t>           1.8086 working in minimum mode with 8 MHz</a:t>
            </a:r>
            <a:endParaRPr sz="1400"/>
          </a:p>
          <a:p>
            <a:pPr marL="0" lvl="0" indent="0" algn="l" rtl="0">
              <a:spcBef>
                <a:spcPts val="0"/>
              </a:spcBef>
              <a:spcAft>
                <a:spcPts val="0"/>
              </a:spcAft>
              <a:buSzPts val="1400"/>
              <a:buNone/>
            </a:pPr>
            <a:r>
              <a:rPr lang="en" sz="1400"/>
              <a:t>           2. 64 KB EPROM using 32KB EPROM</a:t>
            </a:r>
            <a:endParaRPr sz="1400"/>
          </a:p>
          <a:p>
            <a:pPr marL="0" lvl="0" indent="0" algn="l" rtl="0">
              <a:spcBef>
                <a:spcPts val="0"/>
              </a:spcBef>
              <a:spcAft>
                <a:spcPts val="0"/>
              </a:spcAft>
              <a:buSzPts val="1400"/>
              <a:buNone/>
            </a:pPr>
            <a:r>
              <a:rPr lang="en" sz="1400"/>
              <a:t>           3.128 KB  RAM using 64kb RAM </a:t>
            </a:r>
            <a:endParaRPr sz="1400"/>
          </a:p>
        </p:txBody>
      </p:sp>
      <p:sp>
        <p:nvSpPr>
          <p:cNvPr id="627" name="Google Shape;627;p47"/>
          <p:cNvSpPr txBox="1">
            <a:spLocks noGrp="1"/>
          </p:cNvSpPr>
          <p:nvPr>
            <p:ph type="body" idx="1"/>
          </p:nvPr>
        </p:nvSpPr>
        <p:spPr>
          <a:xfrm>
            <a:off x="311760" y="1152360"/>
            <a:ext cx="8520120" cy="3416040"/>
          </a:xfrm>
          <a:prstGeom prst="rect">
            <a:avLst/>
          </a:prstGeom>
          <a:noFill/>
          <a:ln>
            <a:noFill/>
          </a:ln>
        </p:spPr>
        <p:txBody>
          <a:bodyPr spcFirstLastPara="1" wrap="square" lIns="0" tIns="0" rIns="0" bIns="0" anchor="t" anchorCtr="0">
            <a:normAutofit/>
          </a:bodyPr>
          <a:lstStyle/>
          <a:p>
            <a:pPr marL="0" marR="0" lvl="0" indent="0" algn="l" rtl="0">
              <a:spcBef>
                <a:spcPts val="0"/>
              </a:spcBef>
              <a:spcAft>
                <a:spcPts val="0"/>
              </a:spcAft>
              <a:buSzPts val="1400"/>
              <a:buFont typeface="Arial"/>
              <a:buNone/>
            </a:pPr>
            <a:r>
              <a:rPr lang="en" sz="1400"/>
              <a:t>Solution :</a:t>
            </a:r>
            <a:endParaRPr sz="1400"/>
          </a:p>
          <a:p>
            <a:pPr marL="0" marR="0" lvl="0" indent="0" algn="l" rtl="0">
              <a:spcBef>
                <a:spcPts val="0"/>
              </a:spcBef>
              <a:spcAft>
                <a:spcPts val="0"/>
              </a:spcAft>
              <a:buSzPts val="1400"/>
              <a:buFont typeface="Arial"/>
              <a:buNone/>
            </a:pPr>
            <a:r>
              <a:rPr lang="en" sz="1400"/>
              <a:t> In memory interfacing we need to interface four categories of lines.</a:t>
            </a:r>
            <a:endParaRPr sz="1400"/>
          </a:p>
          <a:p>
            <a:pPr marL="457200" marR="0" lvl="0" indent="-317500" algn="l" rtl="0">
              <a:spcBef>
                <a:spcPts val="0"/>
              </a:spcBef>
              <a:spcAft>
                <a:spcPts val="0"/>
              </a:spcAft>
              <a:buSzPts val="1400"/>
              <a:buAutoNum type="arabicPeriod"/>
            </a:pPr>
            <a:r>
              <a:rPr lang="en" sz="1400"/>
              <a:t>         Address Lines </a:t>
            </a:r>
            <a:endParaRPr sz="1400"/>
          </a:p>
          <a:p>
            <a:pPr marL="457200" marR="0" lvl="0" indent="-317500" algn="l" rtl="0">
              <a:spcBef>
                <a:spcPts val="0"/>
              </a:spcBef>
              <a:spcAft>
                <a:spcPts val="0"/>
              </a:spcAft>
              <a:buSzPts val="1400"/>
              <a:buAutoNum type="arabicPeriod"/>
            </a:pPr>
            <a:r>
              <a:rPr lang="en" sz="1400"/>
              <a:t>         Data  Lines</a:t>
            </a:r>
            <a:endParaRPr sz="1400"/>
          </a:p>
          <a:p>
            <a:pPr marL="457200" marR="0" lvl="0" indent="-317500" algn="l" rtl="0">
              <a:spcBef>
                <a:spcPts val="0"/>
              </a:spcBef>
              <a:spcAft>
                <a:spcPts val="0"/>
              </a:spcAft>
              <a:buSzPts val="1400"/>
              <a:buAutoNum type="arabicPeriod"/>
            </a:pPr>
            <a:r>
              <a:rPr lang="en" sz="1400"/>
              <a:t>         Control lies</a:t>
            </a:r>
            <a:endParaRPr sz="1400"/>
          </a:p>
          <a:p>
            <a:pPr marL="457200" marR="0" lvl="0" indent="-317500" algn="l" rtl="0">
              <a:spcBef>
                <a:spcPts val="0"/>
              </a:spcBef>
              <a:spcAft>
                <a:spcPts val="0"/>
              </a:spcAft>
              <a:buSzPts val="1400"/>
              <a:buAutoNum type="arabicPeriod"/>
            </a:pPr>
            <a:r>
              <a:rPr lang="en" sz="1400"/>
              <a:t>         Chip Select </a:t>
            </a:r>
            <a:endParaRPr sz="1400"/>
          </a:p>
        </p:txBody>
      </p:sp>
      <p:sp>
        <p:nvSpPr>
          <p:cNvPr id="2" name="Rectangle 1"/>
          <p:cNvSpPr/>
          <p:nvPr/>
        </p:nvSpPr>
        <p:spPr>
          <a:xfrm>
            <a:off x="4454820" y="2417862"/>
            <a:ext cx="234360" cy="307777"/>
          </a:xfrm>
          <a:prstGeom prst="rect">
            <a:avLst/>
          </a:prstGeom>
        </p:spPr>
        <p:txBody>
          <a:bodyPr wrap="none">
            <a:spAutoFit/>
          </a:bodyPr>
          <a:lstStyle/>
          <a:p>
            <a:r>
              <a:rPr lang="en-IN" dirty="0"/>
              <a:t> </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4297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
          <p:cNvSpPr/>
          <p:nvPr/>
        </p:nvSpPr>
        <p:spPr>
          <a:xfrm>
            <a:off x="0" y="665018"/>
            <a:ext cx="9143640" cy="365481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endParaRPr sz="2050" b="0" i="0" u="none" strike="noStrike" cap="none" dirty="0">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r>
              <a:rPr lang="en" sz="2050" b="1" i="0" u="none" strike="noStrike" cap="none" dirty="0" smtClean="0">
                <a:solidFill>
                  <a:srgbClr val="000000"/>
                </a:solidFill>
                <a:highlight>
                  <a:srgbClr val="FFFFFF"/>
                </a:highlight>
                <a:latin typeface="Times New Roman" panose="02020603050405020304" pitchFamily="18" charset="0"/>
                <a:cs typeface="Times New Roman" panose="02020603050405020304" pitchFamily="18" charset="0"/>
                <a:sym typeface="Arial"/>
              </a:rPr>
              <a:t>Memory </a:t>
            </a:r>
            <a:r>
              <a:rPr lang="en" sz="2050" b="1" i="0" u="none" strike="noStrike" cap="none" dirty="0">
                <a:solidFill>
                  <a:srgbClr val="000000"/>
                </a:solidFill>
                <a:highlight>
                  <a:srgbClr val="FFFFFF"/>
                </a:highlight>
                <a:latin typeface="Times New Roman" panose="02020603050405020304" pitchFamily="18" charset="0"/>
                <a:cs typeface="Times New Roman" panose="02020603050405020304" pitchFamily="18" charset="0"/>
                <a:sym typeface="Arial"/>
              </a:rPr>
              <a:t>capacity </a:t>
            </a:r>
            <a:r>
              <a:rPr lang="en" sz="2050" b="0" i="0" u="none" strike="noStrike" cap="none" dirty="0">
                <a:solidFill>
                  <a:schemeClr val="dk1"/>
                </a:solidFill>
                <a:highlight>
                  <a:srgbClr val="FFFFFF"/>
                </a:highlight>
                <a:latin typeface="Times New Roman" panose="02020603050405020304" pitchFamily="18" charset="0"/>
                <a:cs typeface="Times New Roman" panose="02020603050405020304" pitchFamily="18" charset="0"/>
                <a:sym typeface="Arial"/>
              </a:rPr>
              <a:t> :The no. of bits that a semiconductor memory chip can </a:t>
            </a:r>
            <a:endParaRPr lang="en" sz="2050" b="0" i="0" u="none" strike="noStrike" cap="none" dirty="0" smtClean="0">
              <a:solidFill>
                <a:schemeClr val="dk1"/>
              </a:solidFill>
              <a:highlight>
                <a:srgbClr val="FFFFFF"/>
              </a:highlight>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None/>
            </a:pPr>
            <a:r>
              <a:rPr lang="en" sz="2050" dirty="0">
                <a:solidFill>
                  <a:schemeClr val="dk1"/>
                </a:solidFill>
                <a:highlight>
                  <a:srgbClr val="FFFFFF"/>
                </a:highlight>
                <a:latin typeface="Times New Roman" panose="02020603050405020304" pitchFamily="18" charset="0"/>
                <a:cs typeface="Times New Roman" panose="02020603050405020304" pitchFamily="18" charset="0"/>
              </a:rPr>
              <a:t> </a:t>
            </a:r>
            <a:r>
              <a:rPr lang="en" sz="2050" dirty="0" smtClean="0">
                <a:solidFill>
                  <a:schemeClr val="dk1"/>
                </a:solidFill>
                <a:highlight>
                  <a:srgbClr val="FFFFFF"/>
                </a:highlight>
                <a:latin typeface="Times New Roman" panose="02020603050405020304" pitchFamily="18" charset="0"/>
                <a:cs typeface="Times New Roman" panose="02020603050405020304" pitchFamily="18" charset="0"/>
              </a:rPr>
              <a:t>                               </a:t>
            </a:r>
            <a:r>
              <a:rPr lang="en" sz="2050" b="0" i="0" u="none" strike="noStrike" cap="none" dirty="0" smtClean="0">
                <a:solidFill>
                  <a:schemeClr val="dk1"/>
                </a:solidFill>
                <a:highlight>
                  <a:srgbClr val="FFFFFF"/>
                </a:highlight>
                <a:latin typeface="Times New Roman" panose="02020603050405020304" pitchFamily="18" charset="0"/>
                <a:cs typeface="Times New Roman" panose="02020603050405020304" pitchFamily="18" charset="0"/>
                <a:sym typeface="Arial"/>
              </a:rPr>
              <a:t>store </a:t>
            </a:r>
            <a:r>
              <a:rPr lang="en" sz="2050" b="0" i="0" u="none" strike="noStrike" cap="none" dirty="0">
                <a:solidFill>
                  <a:schemeClr val="dk1"/>
                </a:solidFill>
                <a:highlight>
                  <a:srgbClr val="FFFFFF"/>
                </a:highlight>
                <a:latin typeface="Times New Roman" panose="02020603050405020304" pitchFamily="18" charset="0"/>
                <a:cs typeface="Times New Roman" panose="02020603050405020304" pitchFamily="18" charset="0"/>
                <a:sym typeface="Arial"/>
              </a:rPr>
              <a:t>is called its chip capacity.</a:t>
            </a:r>
            <a:endParaRPr sz="2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None/>
            </a:pPr>
            <a:endParaRPr sz="2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None/>
            </a:pPr>
            <a:r>
              <a:rPr lang="en" sz="2050" b="1" i="0" u="none" strike="noStrike" cap="none" dirty="0" smtClean="0">
                <a:solidFill>
                  <a:schemeClr val="dk1"/>
                </a:solidFill>
                <a:highlight>
                  <a:srgbClr val="FFFFFF"/>
                </a:highlight>
                <a:latin typeface="Times New Roman" panose="02020603050405020304" pitchFamily="18" charset="0"/>
                <a:cs typeface="Times New Roman" panose="02020603050405020304" pitchFamily="18" charset="0"/>
                <a:sym typeface="Arial"/>
              </a:rPr>
              <a:t>Memory </a:t>
            </a:r>
            <a:r>
              <a:rPr lang="en" sz="2050" b="1" i="0" u="none" strike="noStrike" cap="none" dirty="0">
                <a:solidFill>
                  <a:schemeClr val="dk1"/>
                </a:solidFill>
                <a:highlight>
                  <a:srgbClr val="FFFFFF"/>
                </a:highlight>
                <a:latin typeface="Times New Roman" panose="02020603050405020304" pitchFamily="18" charset="0"/>
                <a:cs typeface="Times New Roman" panose="02020603050405020304" pitchFamily="18" charset="0"/>
                <a:sym typeface="Arial"/>
              </a:rPr>
              <a:t>Organization:</a:t>
            </a:r>
            <a:r>
              <a:rPr lang="en" sz="2050" b="0" i="0" u="none" strike="noStrike" cap="none" dirty="0">
                <a:solidFill>
                  <a:schemeClr val="dk1"/>
                </a:solidFill>
                <a:highlight>
                  <a:srgbClr val="FFFFFF"/>
                </a:highlight>
                <a:latin typeface="Times New Roman" panose="02020603050405020304" pitchFamily="18" charset="0"/>
                <a:cs typeface="Times New Roman" panose="02020603050405020304" pitchFamily="18" charset="0"/>
                <a:sym typeface="Arial"/>
              </a:rPr>
              <a:t>  Each memory chip contains 2N locations, </a:t>
            </a:r>
            <a:endParaRPr lang="en" sz="2050" b="0" i="0" u="none" strike="noStrike" cap="none" dirty="0" smtClean="0">
              <a:solidFill>
                <a:schemeClr val="dk1"/>
              </a:solidFill>
              <a:highlight>
                <a:srgbClr val="FFFFFF"/>
              </a:highlight>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None/>
            </a:pPr>
            <a:r>
              <a:rPr lang="en" sz="2050" dirty="0">
                <a:solidFill>
                  <a:schemeClr val="dk1"/>
                </a:solidFill>
                <a:highlight>
                  <a:srgbClr val="FFFFFF"/>
                </a:highlight>
                <a:latin typeface="Times New Roman" panose="02020603050405020304" pitchFamily="18" charset="0"/>
                <a:cs typeface="Times New Roman" panose="02020603050405020304" pitchFamily="18" charset="0"/>
              </a:rPr>
              <a:t> </a:t>
            </a:r>
            <a:r>
              <a:rPr lang="en" sz="2050" dirty="0" smtClean="0">
                <a:solidFill>
                  <a:schemeClr val="dk1"/>
                </a:solidFill>
                <a:highlight>
                  <a:srgbClr val="FFFFFF"/>
                </a:highlight>
                <a:latin typeface="Times New Roman" panose="02020603050405020304" pitchFamily="18" charset="0"/>
                <a:cs typeface="Times New Roman" panose="02020603050405020304" pitchFamily="18" charset="0"/>
              </a:rPr>
              <a:t>                                       </a:t>
            </a:r>
            <a:r>
              <a:rPr lang="en" sz="2050" b="0" i="0" u="none" strike="noStrike" cap="none" dirty="0" smtClean="0">
                <a:solidFill>
                  <a:schemeClr val="dk1"/>
                </a:solidFill>
                <a:highlight>
                  <a:srgbClr val="FFFFFF"/>
                </a:highlight>
                <a:latin typeface="Times New Roman" panose="02020603050405020304" pitchFamily="18" charset="0"/>
                <a:cs typeface="Times New Roman" panose="02020603050405020304" pitchFamily="18" charset="0"/>
                <a:sym typeface="Arial"/>
              </a:rPr>
              <a:t>where </a:t>
            </a:r>
            <a:r>
              <a:rPr lang="en" sz="2050" b="0" i="0" u="none" strike="noStrike" cap="none" dirty="0">
                <a:solidFill>
                  <a:schemeClr val="dk1"/>
                </a:solidFill>
                <a:highlight>
                  <a:srgbClr val="FFFFFF"/>
                </a:highlight>
                <a:latin typeface="Times New Roman" panose="02020603050405020304" pitchFamily="18" charset="0"/>
                <a:cs typeface="Times New Roman" panose="02020603050405020304" pitchFamily="18" charset="0"/>
                <a:sym typeface="Arial"/>
              </a:rPr>
              <a:t>N is the no. of address pins on the chip.  </a:t>
            </a:r>
            <a:endParaRPr sz="2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None/>
            </a:pPr>
            <a:endParaRPr sz="2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None/>
            </a:pPr>
            <a:r>
              <a:rPr lang="en" sz="2050" b="0" i="0" u="none" strike="noStrike" cap="none" dirty="0">
                <a:solidFill>
                  <a:schemeClr val="dk1"/>
                </a:solidFill>
                <a:highlight>
                  <a:srgbClr val="FFFFFF"/>
                </a:highlight>
                <a:latin typeface="Times New Roman" panose="02020603050405020304" pitchFamily="18" charset="0"/>
                <a:cs typeface="Times New Roman" panose="02020603050405020304" pitchFamily="18" charset="0"/>
                <a:sym typeface="Arial"/>
              </a:rPr>
              <a:t>Each location contains M bits, where M is the no. of data pins on the chip.  The entire chip will contain 2N x M bits.  </a:t>
            </a:r>
            <a:endParaRPr sz="2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None/>
            </a:pPr>
            <a:endParaRPr sz="2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l" rtl="0">
              <a:lnSpc>
                <a:spcPct val="100000"/>
              </a:lnSpc>
              <a:spcBef>
                <a:spcPts val="0"/>
              </a:spcBef>
              <a:spcAft>
                <a:spcPts val="0"/>
              </a:spcAft>
              <a:buNone/>
            </a:pPr>
            <a:r>
              <a:rPr lang="en" sz="2050" b="0" i="0" u="none" strike="noStrike" cap="none" dirty="0">
                <a:solidFill>
                  <a:schemeClr val="dk1"/>
                </a:solidFill>
                <a:highlight>
                  <a:srgbClr val="FFFFFF"/>
                </a:highlight>
                <a:latin typeface="Times New Roman" panose="02020603050405020304" pitchFamily="18" charset="0"/>
                <a:cs typeface="Times New Roman" panose="02020603050405020304" pitchFamily="18" charset="0"/>
                <a:sym typeface="Arial"/>
              </a:rPr>
              <a:t>E.g. for 4K x 4, 212 =4096 locations, each location holding 4 bits, so N=12 &amp; M=4.</a:t>
            </a:r>
            <a:endParaRPr sz="205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2" name="Rectangle 1"/>
          <p:cNvSpPr/>
          <p:nvPr/>
        </p:nvSpPr>
        <p:spPr>
          <a:xfrm>
            <a:off x="2733625" y="194207"/>
            <a:ext cx="3365025" cy="461665"/>
          </a:xfrm>
          <a:prstGeom prst="rect">
            <a:avLst/>
          </a:prstGeom>
        </p:spPr>
        <p:txBody>
          <a:bodyPr wrap="none">
            <a:spAutoFit/>
          </a:bodyPr>
          <a:lstStyle/>
          <a:p>
            <a:pPr lvl="0" algn="ctr"/>
            <a:r>
              <a:rPr lang="en" sz="2400" b="1" u="sng" dirty="0" smtClean="0">
                <a:solidFill>
                  <a:srgbClr val="FF0000"/>
                </a:solidFill>
                <a:highlight>
                  <a:srgbClr val="FFFFFF"/>
                </a:highlight>
              </a:rPr>
              <a:t>Memory Fundamental</a:t>
            </a:r>
            <a:endParaRPr lang="en" sz="2400" b="1" u="sng" dirty="0">
              <a:solidFill>
                <a:srgbClr val="FF0000"/>
              </a:solidFill>
              <a:highlight>
                <a:srgbClr val="FFFFFF"/>
              </a:highligh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8946573" cy="4832092"/>
          </a:xfrm>
          <a:prstGeom prst="rect">
            <a:avLst/>
          </a:prstGeom>
        </p:spPr>
        <p:txBody>
          <a:bodyPr wrap="square">
            <a:spAutoFit/>
          </a:bodyPr>
          <a:lstStyle/>
          <a:p>
            <a:r>
              <a:rPr lang="en-US" dirty="0"/>
              <a:t>In the </a:t>
            </a:r>
            <a:r>
              <a:rPr lang="en-US" b="1" dirty="0"/>
              <a:t>8086 microprocessor</a:t>
            </a:r>
            <a:r>
              <a:rPr lang="en-US" dirty="0"/>
              <a:t>, memory can be classified into </a:t>
            </a:r>
            <a:r>
              <a:rPr lang="en-US" b="1" dirty="0"/>
              <a:t>static memory</a:t>
            </a:r>
            <a:r>
              <a:rPr lang="en-US" dirty="0"/>
              <a:t> and </a:t>
            </a:r>
            <a:r>
              <a:rPr lang="en-US" b="1" dirty="0"/>
              <a:t>dynamic memory</a:t>
            </a:r>
            <a:r>
              <a:rPr lang="en-US" dirty="0"/>
              <a:t> based on how it is allocated and managed.</a:t>
            </a:r>
          </a:p>
          <a:p>
            <a:r>
              <a:rPr lang="en-US" b="1" dirty="0">
                <a:solidFill>
                  <a:srgbClr val="0070C0"/>
                </a:solidFill>
              </a:rPr>
              <a:t>1. Static Memory</a:t>
            </a:r>
          </a:p>
          <a:p>
            <a:pPr>
              <a:buFont typeface="Arial" panose="020B0604020202020204" pitchFamily="34" charset="0"/>
              <a:buChar char="•"/>
            </a:pPr>
            <a:r>
              <a:rPr lang="en-US" b="1" dirty="0"/>
              <a:t>Definition</a:t>
            </a:r>
            <a:r>
              <a:rPr lang="en-US" dirty="0"/>
              <a:t>: Memory that is allocated at the time of compilation and does not change during execution.</a:t>
            </a:r>
          </a:p>
          <a:p>
            <a:pPr>
              <a:buFont typeface="Arial" panose="020B0604020202020204" pitchFamily="34" charset="0"/>
              <a:buChar char="•"/>
            </a:pPr>
            <a:r>
              <a:rPr lang="en-US" b="1" dirty="0"/>
              <a:t>Characteristics</a:t>
            </a:r>
            <a:r>
              <a:rPr lang="en-US" dirty="0"/>
              <a:t>:</a:t>
            </a:r>
          </a:p>
          <a:p>
            <a:pPr marL="742950" lvl="1" indent="-285750">
              <a:buFont typeface="Arial" panose="020B0604020202020204" pitchFamily="34" charset="0"/>
              <a:buChar char="•"/>
            </a:pPr>
            <a:r>
              <a:rPr lang="en-US" dirty="0"/>
              <a:t>Fixed size and location.</a:t>
            </a:r>
          </a:p>
          <a:p>
            <a:pPr marL="742950" lvl="1" indent="-285750">
              <a:buFont typeface="Arial" panose="020B0604020202020204" pitchFamily="34" charset="0"/>
              <a:buChar char="•"/>
            </a:pPr>
            <a:r>
              <a:rPr lang="en-US" dirty="0"/>
              <a:t>Typically includes </a:t>
            </a:r>
            <a:r>
              <a:rPr lang="en-US" b="1" dirty="0"/>
              <a:t>code, constants, and global/static variables</a:t>
            </a:r>
            <a:r>
              <a:rPr lang="en-US" dirty="0"/>
              <a:t>.</a:t>
            </a:r>
          </a:p>
          <a:p>
            <a:pPr marL="742950" lvl="1" indent="-285750">
              <a:buFont typeface="Arial" panose="020B0604020202020204" pitchFamily="34" charset="0"/>
              <a:buChar char="•"/>
            </a:pPr>
            <a:r>
              <a:rPr lang="en-US" dirty="0"/>
              <a:t>Faster access since no dynamic allocation overhead.</a:t>
            </a:r>
          </a:p>
          <a:p>
            <a:pPr marL="742950" lvl="1" indent="-285750">
              <a:buFont typeface="Arial" panose="020B0604020202020204" pitchFamily="34" charset="0"/>
              <a:buChar char="•"/>
            </a:pPr>
            <a:r>
              <a:rPr lang="en-US" dirty="0"/>
              <a:t>Uses </a:t>
            </a:r>
            <a:r>
              <a:rPr lang="en-US" b="1" dirty="0"/>
              <a:t>SRAM (Static RAM)</a:t>
            </a:r>
            <a:r>
              <a:rPr lang="en-US" dirty="0"/>
              <a:t>, which retains data as long as power is supplied.</a:t>
            </a:r>
          </a:p>
          <a:p>
            <a:pPr>
              <a:buFont typeface="Arial" panose="020B0604020202020204" pitchFamily="34" charset="0"/>
              <a:buChar char="•"/>
            </a:pPr>
            <a:r>
              <a:rPr lang="en-US" b="1" dirty="0"/>
              <a:t>Examples</a:t>
            </a:r>
            <a:r>
              <a:rPr lang="en-US" dirty="0"/>
              <a:t>:</a:t>
            </a:r>
          </a:p>
          <a:p>
            <a:pPr marL="742950" lvl="1" indent="-285750">
              <a:buFont typeface="Arial" panose="020B0604020202020204" pitchFamily="34" charset="0"/>
              <a:buChar char="•"/>
            </a:pPr>
            <a:r>
              <a:rPr lang="en-US" dirty="0"/>
              <a:t>Code segment (CS) where program instructions are stored.</a:t>
            </a:r>
          </a:p>
          <a:p>
            <a:pPr marL="742950" lvl="1" indent="-285750">
              <a:buFont typeface="Arial" panose="020B0604020202020204" pitchFamily="34" charset="0"/>
              <a:buChar char="•"/>
            </a:pPr>
            <a:r>
              <a:rPr lang="en-US" dirty="0"/>
              <a:t>Data segment (DS) for global and static variables.</a:t>
            </a:r>
          </a:p>
          <a:p>
            <a:pPr marL="742950" lvl="1" indent="-285750">
              <a:buFont typeface="Arial" panose="020B0604020202020204" pitchFamily="34" charset="0"/>
              <a:buChar char="•"/>
            </a:pPr>
            <a:r>
              <a:rPr lang="en-US" dirty="0"/>
              <a:t>Stack segment (SS) for function calls and local variables.</a:t>
            </a:r>
          </a:p>
          <a:p>
            <a:r>
              <a:rPr lang="en-US" b="1" dirty="0">
                <a:solidFill>
                  <a:srgbClr val="0070C0"/>
                </a:solidFill>
              </a:rPr>
              <a:t>2. Dynamic Memory</a:t>
            </a:r>
          </a:p>
          <a:p>
            <a:pPr>
              <a:buFont typeface="Arial" panose="020B0604020202020204" pitchFamily="34" charset="0"/>
              <a:buChar char="•"/>
            </a:pPr>
            <a:r>
              <a:rPr lang="en-US" b="1" dirty="0"/>
              <a:t>Definition</a:t>
            </a:r>
            <a:r>
              <a:rPr lang="en-US" dirty="0"/>
              <a:t>: Memory that is allocated during program execution and can change as required.</a:t>
            </a:r>
          </a:p>
          <a:p>
            <a:pPr>
              <a:buFont typeface="Arial" panose="020B0604020202020204" pitchFamily="34" charset="0"/>
              <a:buChar char="•"/>
            </a:pPr>
            <a:r>
              <a:rPr lang="en-US" b="1" dirty="0"/>
              <a:t>Characteristics</a:t>
            </a:r>
            <a:r>
              <a:rPr lang="en-US" dirty="0"/>
              <a:t>:</a:t>
            </a:r>
          </a:p>
          <a:p>
            <a:pPr marL="742950" lvl="1" indent="-285750">
              <a:buFont typeface="Arial" panose="020B0604020202020204" pitchFamily="34" charset="0"/>
              <a:buChar char="•"/>
            </a:pPr>
            <a:r>
              <a:rPr lang="en-US" dirty="0"/>
              <a:t>Flexible and efficient usage of memory.</a:t>
            </a:r>
          </a:p>
          <a:p>
            <a:pPr marL="742950" lvl="1" indent="-285750">
              <a:buFont typeface="Arial" panose="020B0604020202020204" pitchFamily="34" charset="0"/>
              <a:buChar char="•"/>
            </a:pPr>
            <a:r>
              <a:rPr lang="en-US" dirty="0"/>
              <a:t>Typically stored in </a:t>
            </a:r>
            <a:r>
              <a:rPr lang="en-US" b="1" dirty="0"/>
              <a:t>heap</a:t>
            </a:r>
            <a:r>
              <a:rPr lang="en-US" dirty="0"/>
              <a:t> or dynamically managed areas.</a:t>
            </a:r>
          </a:p>
          <a:p>
            <a:pPr marL="742950" lvl="1" indent="-285750">
              <a:buFont typeface="Arial" panose="020B0604020202020204" pitchFamily="34" charset="0"/>
              <a:buChar char="•"/>
            </a:pPr>
            <a:r>
              <a:rPr lang="en-US" dirty="0"/>
              <a:t>Requires </a:t>
            </a:r>
            <a:r>
              <a:rPr lang="en-US" b="1" dirty="0"/>
              <a:t>explicit allocation and deallocation</a:t>
            </a:r>
            <a:r>
              <a:rPr lang="en-US" dirty="0"/>
              <a:t> (in higher-level languages, but not directly in 8086 assembly).</a:t>
            </a:r>
          </a:p>
          <a:p>
            <a:pPr marL="742950" lvl="1" indent="-285750">
              <a:buFont typeface="Arial" panose="020B0604020202020204" pitchFamily="34" charset="0"/>
              <a:buChar char="•"/>
            </a:pPr>
            <a:r>
              <a:rPr lang="en-US" dirty="0"/>
              <a:t>Uses </a:t>
            </a:r>
            <a:r>
              <a:rPr lang="en-US" b="1" dirty="0"/>
              <a:t>DRAM (Dynamic RAM)</a:t>
            </a:r>
            <a:r>
              <a:rPr lang="en-US" dirty="0"/>
              <a:t>, which requires periodic refreshing.</a:t>
            </a:r>
          </a:p>
          <a:p>
            <a:r>
              <a:rPr lang="en-US" dirty="0" smtClean="0"/>
              <a:t>.</a:t>
            </a:r>
            <a:endParaRPr lang="en-US" dirty="0"/>
          </a:p>
        </p:txBody>
      </p:sp>
    </p:spTree>
    <p:extLst>
      <p:ext uri="{BB962C8B-B14F-4D97-AF65-F5344CB8AC3E}">
        <p14:creationId xmlns:p14="http://schemas.microsoft.com/office/powerpoint/2010/main" val="1086823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7"/>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371" name="Google Shape;371;p7"/>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372" name="Google Shape;372;p7"/>
          <p:cNvPicPr preferRelativeResize="0"/>
          <p:nvPr/>
        </p:nvPicPr>
        <p:blipFill rotWithShape="1">
          <a:blip r:embed="rId3">
            <a:alphaModFix/>
          </a:blip>
          <a:srcRect/>
          <a:stretch/>
        </p:blipFill>
        <p:spPr>
          <a:xfrm>
            <a:off x="311760" y="257400"/>
            <a:ext cx="8831880" cy="439992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9"/>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378" name="Google Shape;378;p9"/>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379" name="Google Shape;379;p9"/>
          <p:cNvPicPr preferRelativeResize="0"/>
          <p:nvPr/>
        </p:nvPicPr>
        <p:blipFill rotWithShape="1">
          <a:blip r:embed="rId3">
            <a:alphaModFix/>
          </a:blip>
          <a:srcRect/>
          <a:stretch/>
        </p:blipFill>
        <p:spPr>
          <a:xfrm>
            <a:off x="311760" y="0"/>
            <a:ext cx="8670960" cy="491760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10"/>
          <p:cNvSpPr txBox="1">
            <a:spLocks noGrp="1"/>
          </p:cNvSpPr>
          <p:nvPr>
            <p:ph type="title"/>
          </p:nvPr>
        </p:nvSpPr>
        <p:spPr>
          <a:xfrm>
            <a:off x="311760" y="444960"/>
            <a:ext cx="8520120" cy="572400"/>
          </a:xfrm>
          <a:prstGeom prst="rect">
            <a:avLst/>
          </a:prstGeom>
          <a:noFill/>
          <a:ln>
            <a:noFill/>
          </a:ln>
        </p:spPr>
        <p:txBody>
          <a:bodyPr spcFirstLastPara="1" wrap="square" lIns="0" tIns="91425" rIns="0" bIns="91425" anchor="t" anchorCtr="0">
            <a:normAutofit fontScale="90000"/>
          </a:bodyPr>
          <a:lstStyle/>
          <a:p>
            <a:pPr marL="0" lvl="0" indent="0" algn="l" rtl="0">
              <a:spcBef>
                <a:spcPts val="0"/>
              </a:spcBef>
              <a:spcAft>
                <a:spcPts val="0"/>
              </a:spcAft>
              <a:buSzPct val="100000"/>
              <a:buNone/>
            </a:pPr>
            <a:endParaRPr sz="4100" b="1" strike="noStrike">
              <a:solidFill>
                <a:schemeClr val="dk2"/>
              </a:solidFill>
              <a:latin typeface="Lucida Sans"/>
              <a:ea typeface="Lucida Sans"/>
              <a:cs typeface="Lucida Sans"/>
              <a:sym typeface="Lucida Sans"/>
            </a:endParaRPr>
          </a:p>
        </p:txBody>
      </p:sp>
      <p:sp>
        <p:nvSpPr>
          <p:cNvPr id="385" name="Google Shape;385;p10"/>
          <p:cNvSpPr txBox="1">
            <a:spLocks noGrp="1"/>
          </p:cNvSpPr>
          <p:nvPr>
            <p:ph type="body" idx="1"/>
          </p:nvPr>
        </p:nvSpPr>
        <p:spPr>
          <a:xfrm>
            <a:off x="311760" y="1152360"/>
            <a:ext cx="8520120" cy="3416040"/>
          </a:xfrm>
          <a:prstGeom prst="rect">
            <a:avLst/>
          </a:prstGeom>
          <a:noFill/>
          <a:ln>
            <a:noFill/>
          </a:ln>
        </p:spPr>
        <p:txBody>
          <a:bodyPr spcFirstLastPara="1" wrap="square" lIns="0" tIns="91425" rIns="0" bIns="91425" anchor="t" anchorCtr="0">
            <a:normAutofit/>
          </a:bodyPr>
          <a:lstStyle/>
          <a:p>
            <a:pPr marL="0" marR="0" lvl="0" indent="0" algn="l" rtl="0">
              <a:spcBef>
                <a:spcPts val="0"/>
              </a:spcBef>
              <a:spcAft>
                <a:spcPts val="0"/>
              </a:spcAft>
              <a:buSzPts val="2700"/>
              <a:buFont typeface="Arial"/>
              <a:buNone/>
            </a:pPr>
            <a:endParaRPr sz="2700" b="0" i="0" u="none" strike="noStrike" cap="none">
              <a:solidFill>
                <a:schemeClr val="dk1"/>
              </a:solidFill>
              <a:latin typeface="Lucida Sans"/>
              <a:ea typeface="Lucida Sans"/>
              <a:cs typeface="Lucida Sans"/>
              <a:sym typeface="Lucida Sans"/>
            </a:endParaRPr>
          </a:p>
        </p:txBody>
      </p:sp>
      <p:pic>
        <p:nvPicPr>
          <p:cNvPr id="386" name="Google Shape;386;p10"/>
          <p:cNvPicPr preferRelativeResize="0"/>
          <p:nvPr/>
        </p:nvPicPr>
        <p:blipFill rotWithShape="1">
          <a:blip r:embed="rId3">
            <a:alphaModFix/>
          </a:blip>
          <a:srcRect/>
          <a:stretch/>
        </p:blipFill>
        <p:spPr>
          <a:xfrm>
            <a:off x="311760" y="289800"/>
            <a:ext cx="8831880" cy="449136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TotalTime>
  <Words>1706</Words>
  <Application>Microsoft Office PowerPoint</Application>
  <PresentationFormat>On-screen Show (16:9)</PresentationFormat>
  <Paragraphs>194</Paragraphs>
  <Slides>46</Slides>
  <Notes>42</Notes>
  <HiddenSlides>1</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46</vt:i4>
      </vt:variant>
    </vt:vector>
  </HeadingPairs>
  <TitlesOfParts>
    <vt:vector size="54" baseType="lpstr">
      <vt:lpstr>Roboto</vt:lpstr>
      <vt:lpstr>Lucida Sans</vt:lpstr>
      <vt:lpstr>Times New Roman</vt:lpstr>
      <vt:lpstr>Arial</vt:lpstr>
      <vt:lpstr>Concourse</vt:lpstr>
      <vt:lpstr>Concourse</vt:lpstr>
      <vt:lpstr>Concourse</vt:lpstr>
      <vt:lpstr>Office Theme</vt:lpstr>
      <vt:lpstr>Unit No 3</vt:lpstr>
      <vt:lpstr>PowerPoint Presentation</vt:lpstr>
      <vt:lpstr>3.1 Memory Interfacing - RAM and ROM Decoding Techniques                                             – Partial and Absolute</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decoding VS Partial Decoding ABSOLUTE DECODING  Absolute decoding is a method of address decoding in which a specific and fixed address range is assigned to a peripheral device or memory module.   This means that only a particular device will respond when the processor accesses that memory address.  How It Works:        The 8086 processor generates a 20-bit address (since it has a 1MB memory space).         In absolute decoding, all address lines are used to uniquely identify a memory or I/O                          device.         The memory or I/O device is activated only when the exact address match occurs.         This method ensures that no two devices share the same address range, avoiding          conflicts.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vt:lpstr>
      <vt:lpstr>Memory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Design following system with 8086 microprocessor :            1.8086 working in minimum mode with 8 MHz            2. 64 KB EPROM using 32KB EPROM            3.128 KB  RAM using 64kb RAM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No 3</dc:title>
  <cp:lastModifiedBy>danashree@gmail.com</cp:lastModifiedBy>
  <cp:revision>22</cp:revision>
  <dcterms:modified xsi:type="dcterms:W3CDTF">2025-02-12T07:32:56Z</dcterms:modified>
</cp:coreProperties>
</file>